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7"/>
  </p:notesMasterIdLst>
  <p:sldIdLst>
    <p:sldId id="256" r:id="rId5"/>
    <p:sldId id="292" r:id="rId6"/>
    <p:sldId id="306" r:id="rId7"/>
    <p:sldId id="311" r:id="rId8"/>
    <p:sldId id="323" r:id="rId9"/>
    <p:sldId id="296" r:id="rId10"/>
    <p:sldId id="301" r:id="rId11"/>
    <p:sldId id="341" r:id="rId12"/>
    <p:sldId id="347" r:id="rId13"/>
    <p:sldId id="364" r:id="rId14"/>
    <p:sldId id="362" r:id="rId15"/>
    <p:sldId id="349" r:id="rId16"/>
    <p:sldId id="363" r:id="rId17"/>
    <p:sldId id="373" r:id="rId18"/>
    <p:sldId id="374" r:id="rId19"/>
    <p:sldId id="375" r:id="rId20"/>
    <p:sldId id="376" r:id="rId21"/>
    <p:sldId id="356" r:id="rId22"/>
    <p:sldId id="359" r:id="rId23"/>
    <p:sldId id="367" r:id="rId24"/>
    <p:sldId id="368" r:id="rId25"/>
    <p:sldId id="369" r:id="rId26"/>
    <p:sldId id="370" r:id="rId27"/>
    <p:sldId id="366" r:id="rId28"/>
    <p:sldId id="345" r:id="rId29"/>
    <p:sldId id="321" r:id="rId30"/>
    <p:sldId id="304" r:id="rId31"/>
    <p:sldId id="299" r:id="rId32"/>
    <p:sldId id="302" r:id="rId33"/>
    <p:sldId id="326" r:id="rId34"/>
    <p:sldId id="303" r:id="rId35"/>
    <p:sldId id="327" r:id="rId36"/>
    <p:sldId id="331" r:id="rId37"/>
    <p:sldId id="333" r:id="rId38"/>
    <p:sldId id="340" r:id="rId39"/>
    <p:sldId id="365" r:id="rId40"/>
    <p:sldId id="342" r:id="rId41"/>
    <p:sldId id="343" r:id="rId42"/>
    <p:sldId id="351" r:id="rId43"/>
    <p:sldId id="348" r:id="rId44"/>
    <p:sldId id="371" r:id="rId45"/>
    <p:sldId id="37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482AC8-11E8-435F-ADE9-30CE64BA12FD}">
          <p14:sldIdLst>
            <p14:sldId id="256"/>
            <p14:sldId id="292"/>
            <p14:sldId id="306"/>
            <p14:sldId id="311"/>
            <p14:sldId id="323"/>
            <p14:sldId id="296"/>
            <p14:sldId id="301"/>
            <p14:sldId id="341"/>
            <p14:sldId id="347"/>
            <p14:sldId id="364"/>
            <p14:sldId id="362"/>
            <p14:sldId id="349"/>
            <p14:sldId id="363"/>
            <p14:sldId id="373"/>
            <p14:sldId id="374"/>
            <p14:sldId id="375"/>
            <p14:sldId id="376"/>
            <p14:sldId id="356"/>
            <p14:sldId id="359"/>
            <p14:sldId id="367"/>
            <p14:sldId id="368"/>
            <p14:sldId id="369"/>
            <p14:sldId id="370"/>
            <p14:sldId id="366"/>
            <p14:sldId id="345"/>
            <p14:sldId id="321"/>
            <p14:sldId id="304"/>
            <p14:sldId id="299"/>
            <p14:sldId id="302"/>
            <p14:sldId id="326"/>
            <p14:sldId id="303"/>
            <p14:sldId id="327"/>
            <p14:sldId id="331"/>
            <p14:sldId id="333"/>
            <p14:sldId id="340"/>
            <p14:sldId id="365"/>
            <p14:sldId id="342"/>
            <p14:sldId id="343"/>
            <p14:sldId id="351"/>
            <p14:sldId id="348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B8FB74-5372-4D2F-8F66-326A17B0AAC8}" v="888" dt="2023-12-08T05:33:21.412"/>
    <p1510:client id="{BE79BC5A-C69C-4D5F-832C-3957D3EB9D00}" v="2173" dt="2023-12-08T05:10:44.947"/>
    <p1510:client id="{DC8864A5-F874-4BC8-A453-0AA12529FC97}" v="1275" vWet="1279" dt="2023-12-08T04:26:27.468"/>
    <p1510:client id="{DFBF2CA6-5053-4D8F-ADC8-5C2DF9611790}" v="4267" vWet="4269" dt="2023-12-08T05:33:19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thsct.sharepoint.com/sites/ProcessControlCourseProject/Shared%20Documents/General/Project%20Documents/Calculations/EC-DW-System%20Calculations%20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DW!$D$11</c:f>
              <c:strCache>
                <c:ptCount val="1"/>
                <c:pt idx="0">
                  <c:v>Process Outlet 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3"/>
            <c:dispRSqr val="1"/>
            <c:dispEq val="1"/>
            <c:trendlineLbl>
              <c:layout>
                <c:manualLayout>
                  <c:x val="-7.3474628171478568E-2"/>
                  <c:y val="4.9512594957496818E-2"/>
                </c:manualLayout>
              </c:layout>
              <c:numFmt formatCode="#,##0.00000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DW!$A$12:$A$25</c:f>
              <c:numCache>
                <c:formatCode>General</c:formatCode>
                <c:ptCount val="14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</c:numCache>
            </c:numRef>
          </c:xVal>
          <c:yVal>
            <c:numRef>
              <c:f>DW!$D$12:$D$25</c:f>
              <c:numCache>
                <c:formatCode>0.0000</c:formatCode>
                <c:ptCount val="14"/>
                <c:pt idx="0">
                  <c:v>7.5621091454128164E-3</c:v>
                </c:pt>
                <c:pt idx="1">
                  <c:v>7.4488548883485202E-3</c:v>
                </c:pt>
                <c:pt idx="2">
                  <c:v>7.424808426428342E-3</c:v>
                </c:pt>
                <c:pt idx="3">
                  <c:v>7.4236090002900565E-3</c:v>
                </c:pt>
                <c:pt idx="4">
                  <c:v>7.3556946540267974E-3</c:v>
                </c:pt>
                <c:pt idx="5">
                  <c:v>7.2868100912932424E-3</c:v>
                </c:pt>
                <c:pt idx="6">
                  <c:v>7.3086531373177501E-3</c:v>
                </c:pt>
                <c:pt idx="7">
                  <c:v>7.3533274416051168E-3</c:v>
                </c:pt>
                <c:pt idx="8">
                  <c:v>7.3080705605829601E-3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70-4E3B-8731-4233DD02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323360"/>
        <c:axId val="366973680"/>
      </c:scatterChart>
      <c:valAx>
        <c:axId val="392323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973680"/>
        <c:crosses val="autoZero"/>
        <c:crossBetween val="midCat"/>
      </c:valAx>
      <c:valAx>
        <c:axId val="36697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323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3D8AF-945F-4523-88D9-909465232E00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56F09-D06E-41A7-B9AE-7D49D1391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10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rser.2015.10.066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inggreen.com/primer/how-active-dehumidification-work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6F09-D06E-41A7-B9AE-7D49D13917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4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M.R. Islam, K.A. </a:t>
            </a:r>
            <a:r>
              <a:rPr lang="en-US" err="1"/>
              <a:t>Jahangeer</a:t>
            </a:r>
            <a:r>
              <a:rPr lang="en-US"/>
              <a:t>, K.J. Chua, Experimental and numerical study of an evaporatively-cooled</a:t>
            </a:r>
            <a:br>
              <a:rPr lang="en-US">
                <a:cs typeface="+mn-lt"/>
              </a:rPr>
            </a:br>
            <a:r>
              <a:rPr lang="en-US"/>
              <a:t>condenser of air-conditioning systems, Energy. 87 (2015) 390–399.</a:t>
            </a:r>
            <a:br>
              <a:rPr lang="en-US">
                <a:cs typeface="+mn-lt"/>
              </a:rPr>
            </a:br>
            <a:r>
              <a:rPr lang="en-US"/>
              <a:t>https://doi.org/10.1016/j.energy.2015.05.005 </a:t>
            </a:r>
            <a:br>
              <a:rPr lang="en-US">
                <a:cs typeface="+mn-lt"/>
              </a:rPr>
            </a:br>
            <a:r>
              <a:rPr lang="en-US"/>
              <a:t>P.M. </a:t>
            </a:r>
            <a:r>
              <a:rPr lang="en-US" err="1"/>
              <a:t>Cuce</a:t>
            </a:r>
            <a:r>
              <a:rPr lang="en-US"/>
              <a:t>, S. Riffat, A state of the art review of evaporative cooling systems for building applications,</a:t>
            </a:r>
            <a:br>
              <a:rPr lang="en-US">
                <a:cs typeface="+mn-lt"/>
              </a:rPr>
            </a:br>
            <a:r>
              <a:rPr lang="en-US"/>
              <a:t>Renew. Sustain. Energy Rev. 54 (2016) 1240–1249. </a:t>
            </a:r>
            <a:r>
              <a:rPr lang="en-US">
                <a:hlinkClick r:id="rId3"/>
              </a:rPr>
              <a:t>https://doi.org/10.1016/j.rser.2015.10.066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br>
              <a:rPr lang="en-US">
                <a:cs typeface="+mn-lt"/>
              </a:rPr>
            </a:b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6F09-D06E-41A7-B9AE-7D49D13917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A. </a:t>
            </a:r>
            <a:r>
              <a:rPr lang="en-US" err="1"/>
              <a:t>Beghi</a:t>
            </a:r>
            <a:r>
              <a:rPr lang="en-US"/>
              <a:t>, L. </a:t>
            </a:r>
            <a:r>
              <a:rPr lang="en-US" err="1"/>
              <a:t>Cecchinato</a:t>
            </a:r>
            <a:r>
              <a:rPr lang="en-US"/>
              <a:t>, G. D. Mana, M. </a:t>
            </a:r>
            <a:r>
              <a:rPr lang="en-US" err="1"/>
              <a:t>Lionello</a:t>
            </a:r>
            <a:r>
              <a:rPr lang="en-US"/>
              <a:t>, M. </a:t>
            </a:r>
            <a:r>
              <a:rPr lang="en-US" err="1"/>
              <a:t>Rampazzo</a:t>
            </a:r>
            <a:r>
              <a:rPr lang="en-US"/>
              <a:t>, and E. </a:t>
            </a:r>
            <a:r>
              <a:rPr lang="en-US" err="1"/>
              <a:t>Sisti</a:t>
            </a:r>
            <a:r>
              <a:rPr lang="en-US"/>
              <a:t>, “Modelling and control of a free cooling system for Data Centers,” </a:t>
            </a:r>
            <a:r>
              <a:rPr lang="en-US" i="1"/>
              <a:t>Energy Procedia</a:t>
            </a:r>
            <a:r>
              <a:rPr lang="en-US"/>
              <a:t>, vol. 140, pp. 447–457, 2017, doi: 10.1016/j.egypro.2017.11.156.</a:t>
            </a:r>
          </a:p>
          <a:p>
            <a:r>
              <a:rPr lang="en-US"/>
              <a:t>Y. Lee, S. Park, and S. Kang, “Performance analysis of a solid desiccant cooling system for a residential air conditioning system,” </a:t>
            </a:r>
            <a:r>
              <a:rPr lang="en-US" i="1"/>
              <a:t>Appl. Therm. Eng.</a:t>
            </a:r>
            <a:r>
              <a:rPr lang="en-US"/>
              <a:t>, vol. 182, p. 116091, 2021, doi: 10.1016/j.applthermaleng.2020.116091.</a:t>
            </a:r>
          </a:p>
          <a:p>
            <a:endParaRPr lang="en-US">
              <a:cs typeface="Calibri"/>
            </a:endParaRPr>
          </a:p>
          <a:p>
            <a:r>
              <a:rPr lang="en-US"/>
              <a:t>“How Active Dehumidification Works,” </a:t>
            </a:r>
            <a:r>
              <a:rPr lang="en-US" i="1"/>
              <a:t>Building Green</a:t>
            </a:r>
            <a:r>
              <a:rPr lang="en-US"/>
              <a:t>. </a:t>
            </a:r>
            <a:r>
              <a:rPr lang="en-US">
                <a:hlinkClick r:id="rId3"/>
              </a:rPr>
              <a:t>https://www.buildinggreen.com/primer/how-active-dehumidification-works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6F09-D06E-41A7-B9AE-7D49D13917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6F09-D06E-41A7-B9AE-7D49D13917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6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6F09-D06E-41A7-B9AE-7D49D13917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1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6F09-D06E-41A7-B9AE-7D49D13917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84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6F09-D06E-41A7-B9AE-7D49D13917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18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6F09-D06E-41A7-B9AE-7D49D13917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7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F395-332A-4734-AEB9-037764B1B27C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37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443D-7B55-47BA-8ABD-11DC38253B2E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6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BF6F7-681C-43A2-8F24-7F38941E6FC3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1B93A-EF0E-4E24-814F-B9DC34C8D130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3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8EA0-6BD2-4C6E-A708-EF26BA1B14AD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28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18BB-68DA-4AA9-BD52-E14015C7B26E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9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AD797-CEE4-43A4-93F3-CAE911BFA298}" type="datetime1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4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9216-F6EC-4A19-8F4A-E0D022CA9BCF}" type="datetime1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6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0D19-179A-430E-B1AF-CD0CA1A87EBF}" type="datetime1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7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054E290-8FE5-4EDA-8B31-7823A8A3A9F8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7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EB2CD-4673-43FD-AF27-8178ABA4AF4A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3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4C7B6A1-711B-4BA1-A666-D3859D03FD20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790F92-00DC-44D9-9FCF-2390BCA0D1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6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icalconnection.com.au/evaporative-cooling-the-rationale-evaporates/" TargetMode="External"/><Relationship Id="rId2" Type="http://schemas.openxmlformats.org/officeDocument/2006/relationships/hyperlink" Target="https://doi.org/10.1016/j.rser.2015.10.06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uildinggreen.com/primer/how-active-dehumidification-work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thsct.sharepoint.com/:f:/s/ProcessControlCourseProject/EiVnFjxtxdpBvzAvKo5HK2oB3PH2ZgjJTT-LX2HX9IOWrw" TargetMode="External"/><Relationship Id="rId2" Type="http://schemas.openxmlformats.org/officeDocument/2006/relationships/hyperlink" Target="https://uthsct-my.sharepoint.com/:v:/g/personal/gnyarko_patriots_uttyler_edu/EZasSJdbO9pBsQJeQ8m6NBwBTGckEMXq7UL85ehGFqpeEw?e=6mR2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thsct.sharepoint.com/:f:/s/ProcessControlCourseProject/EsHwtzXDDxVGntIKVDaKgiYBQXCdtxwzfLkVRalE4kgTYA" TargetMode="External"/><Relationship Id="rId4" Type="http://schemas.openxmlformats.org/officeDocument/2006/relationships/hyperlink" Target="https://uthsct-my.sharepoint.com/:v:/g/personal/gnyarko_patriots_uttyler_edu/EZasSJdbO9pBsQJeQ8m6NBwBiVEkpj6-XCAOr0w5LW4UE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air.com/blogs/learn/what-are-evaporative-cooler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3684-B08A-410D-AD94-4262E4B1F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2479" y="1960116"/>
            <a:ext cx="10899409" cy="114560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</a:rPr>
              <a:t>Temperature and Humidity control in an Evaporative Cooling based AC system for Residential Applications</a:t>
            </a:r>
            <a:endParaRPr lang="en-US" sz="4800">
              <a:solidFill>
                <a:schemeClr val="tx1"/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FA1DCAB-71D9-4100-A78B-A58C73DC1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2" y="284947"/>
            <a:ext cx="3706376" cy="935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03E5D0E-F207-8E0E-C9FC-739F647947B8}"/>
              </a:ext>
            </a:extLst>
          </p:cNvPr>
          <p:cNvGrpSpPr/>
          <p:nvPr/>
        </p:nvGrpSpPr>
        <p:grpSpPr>
          <a:xfrm>
            <a:off x="2029829" y="4523791"/>
            <a:ext cx="2471738" cy="1438512"/>
            <a:chOff x="1410892" y="4523791"/>
            <a:chExt cx="2471738" cy="14385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D0D638-C8E4-8A84-A488-B66B669C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2171" y="4523791"/>
              <a:ext cx="1069180" cy="10691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11B0CC-FB44-8C5E-3E3C-ACB56E373C14}"/>
                </a:ext>
              </a:extLst>
            </p:cNvPr>
            <p:cNvSpPr txBox="1"/>
            <p:nvPr/>
          </p:nvSpPr>
          <p:spPr>
            <a:xfrm>
              <a:off x="1410892" y="5592971"/>
              <a:ext cx="2471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+mj-lt"/>
                </a:rPr>
                <a:t>Giovanni Josue Cerrato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7D8DBC-E9CD-53A2-9319-C24BC1BBBD34}"/>
              </a:ext>
            </a:extLst>
          </p:cNvPr>
          <p:cNvGrpSpPr/>
          <p:nvPr/>
        </p:nvGrpSpPr>
        <p:grpSpPr>
          <a:xfrm>
            <a:off x="4672719" y="4523791"/>
            <a:ext cx="2438398" cy="1438512"/>
            <a:chOff x="3839470" y="4523791"/>
            <a:chExt cx="2438398" cy="1438512"/>
          </a:xfrm>
        </p:grpSpPr>
        <p:pic>
          <p:nvPicPr>
            <p:cNvPr id="5" name="Picture 4" descr="A person wearing glasses and a sweater&#10;&#10;Description automatically generated">
              <a:extLst>
                <a:ext uri="{FF2B5EF4-FFF2-40B4-BE49-F238E27FC236}">
                  <a16:creationId xmlns:a16="http://schemas.microsoft.com/office/drawing/2014/main" id="{9EDB8EF7-3C92-E210-B9C8-F1857BF84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927" y="4523791"/>
              <a:ext cx="1069180" cy="10691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FF230F-412D-E6AA-39CC-FDFD5D54C274}"/>
                </a:ext>
              </a:extLst>
            </p:cNvPr>
            <p:cNvSpPr txBox="1"/>
            <p:nvPr/>
          </p:nvSpPr>
          <p:spPr>
            <a:xfrm>
              <a:off x="3839470" y="5592971"/>
              <a:ext cx="24383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+mj-lt"/>
                </a:rPr>
                <a:t>Gideon Kwabena Nyark</a:t>
              </a:r>
              <a:r>
                <a:rPr lang="en-US">
                  <a:latin typeface="+mj-lt"/>
                </a:rPr>
                <a:t>o</a:t>
              </a:r>
              <a:endParaRPr lang="en-US" sz="18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59576D-BA7C-2BFF-E459-72B9E63CFA01}"/>
              </a:ext>
            </a:extLst>
          </p:cNvPr>
          <p:cNvGrpSpPr/>
          <p:nvPr/>
        </p:nvGrpSpPr>
        <p:grpSpPr>
          <a:xfrm>
            <a:off x="7282269" y="4523791"/>
            <a:ext cx="1753789" cy="1438512"/>
            <a:chOff x="5892999" y="4523791"/>
            <a:chExt cx="1753789" cy="14385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0B6595-59A9-A607-1FBB-3C91A82C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35304" y="4523791"/>
              <a:ext cx="1069179" cy="106917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40B981-2D34-F0E2-4459-D865CA422EF5}"/>
                </a:ext>
              </a:extLst>
            </p:cNvPr>
            <p:cNvSpPr txBox="1"/>
            <p:nvPr/>
          </p:nvSpPr>
          <p:spPr>
            <a:xfrm>
              <a:off x="5892999" y="5592971"/>
              <a:ext cx="17537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tx1"/>
                  </a:solidFill>
                  <a:latin typeface="+mj-lt"/>
                </a:rPr>
                <a:t>Amrit Thapa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F40CBAF-C094-1C33-0402-F3EDA5A4E9C9}"/>
              </a:ext>
            </a:extLst>
          </p:cNvPr>
          <p:cNvSpPr txBox="1">
            <a:spLocks/>
          </p:cNvSpPr>
          <p:nvPr/>
        </p:nvSpPr>
        <p:spPr>
          <a:xfrm>
            <a:off x="972479" y="2902250"/>
            <a:ext cx="10242410" cy="15316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400" b="1">
                <a:solidFill>
                  <a:schemeClr val="tx1"/>
                </a:solidFill>
              </a:rPr>
            </a:br>
            <a:br>
              <a:rPr lang="en-US" sz="5400">
                <a:solidFill>
                  <a:schemeClr val="tx1"/>
                </a:solidFill>
              </a:rPr>
            </a:br>
            <a:r>
              <a:rPr lang="en-US" sz="9300">
                <a:solidFill>
                  <a:schemeClr val="tx1"/>
                </a:solidFill>
              </a:rPr>
              <a:t>Final Report– MENG 5330 Process Control</a:t>
            </a:r>
          </a:p>
          <a:p>
            <a:endParaRPr lang="en-US" sz="9300">
              <a:solidFill>
                <a:schemeClr val="tx1"/>
              </a:solidFill>
            </a:endParaRPr>
          </a:p>
          <a:p>
            <a:r>
              <a:rPr lang="en-US" sz="9300">
                <a:solidFill>
                  <a:schemeClr val="tx1"/>
                </a:solidFill>
              </a:rPr>
              <a:t>December 7, 2023</a:t>
            </a:r>
          </a:p>
        </p:txBody>
      </p:sp>
    </p:spTree>
    <p:extLst>
      <p:ext uri="{BB962C8B-B14F-4D97-AF65-F5344CB8AC3E}">
        <p14:creationId xmlns:p14="http://schemas.microsoft.com/office/powerpoint/2010/main" val="2687057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Open-Loop Model T</a:t>
            </a:r>
            <a:r>
              <a:rPr lang="en-US" baseline="-25000"/>
              <a:t>H</a:t>
            </a:r>
            <a:r>
              <a:rPr lang="en-US"/>
              <a:t> Responses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757239" y="1703664"/>
            <a:ext cx="537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changes in </a:t>
            </a:r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 baseline="-25000">
                <a:solidFill>
                  <a:srgbClr val="FF0000"/>
                </a:solidFill>
              </a:rPr>
              <a:t>S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FFEF7B-683C-C5F2-FF9E-479AA434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65" y="2360878"/>
            <a:ext cx="5892807" cy="2980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2ABAA-3875-8729-8FAF-ABFE5319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677" y="1746858"/>
            <a:ext cx="4068511" cy="201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747AE6-BCBA-D762-6ED2-341CFC135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2022" y="3995730"/>
            <a:ext cx="4156821" cy="2056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33350-CBEA-E2BB-92A8-6C4602E8BD61}"/>
              </a:ext>
            </a:extLst>
          </p:cNvPr>
          <p:cNvSpPr txBox="1"/>
          <p:nvPr/>
        </p:nvSpPr>
        <p:spPr>
          <a:xfrm>
            <a:off x="495265" y="5751899"/>
            <a:ext cx="5892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Fig 10. Open-Loop Model Response to T</a:t>
            </a:r>
            <a:r>
              <a:rPr lang="en-US" sz="1400" i="1" baseline="-25000"/>
              <a:t>s</a:t>
            </a:r>
            <a:r>
              <a:rPr lang="en-US" sz="1400" i="1"/>
              <a:t> changes (A) Base Model (From Annual conditions data) (B) Increased T</a:t>
            </a:r>
            <a:r>
              <a:rPr lang="en-US" sz="1400" i="1" baseline="-25000"/>
              <a:t>s</a:t>
            </a:r>
            <a:r>
              <a:rPr lang="en-US" sz="1400" i="1"/>
              <a:t>  (C) Decreased Ts</a:t>
            </a:r>
            <a:endParaRPr lang="en-US" sz="1400" i="1" baseline="-25000"/>
          </a:p>
          <a:p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D1212-4FC1-44AD-DEBE-D60B113DBB11}"/>
              </a:ext>
            </a:extLst>
          </p:cNvPr>
          <p:cNvSpPr txBox="1"/>
          <p:nvPr/>
        </p:nvSpPr>
        <p:spPr>
          <a:xfrm>
            <a:off x="8156024" y="3697448"/>
            <a:ext cx="3741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(B) Increased Ts</a:t>
            </a:r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9740D-3457-26E5-F5EF-E63703F42278}"/>
              </a:ext>
            </a:extLst>
          </p:cNvPr>
          <p:cNvSpPr txBox="1"/>
          <p:nvPr/>
        </p:nvSpPr>
        <p:spPr>
          <a:xfrm>
            <a:off x="8156024" y="6025354"/>
            <a:ext cx="374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(C) Decreased Ts</a:t>
            </a:r>
          </a:p>
          <a:p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7468A-7DD3-40AE-87E0-BFDFF20F6605}"/>
              </a:ext>
            </a:extLst>
          </p:cNvPr>
          <p:cNvSpPr txBox="1"/>
          <p:nvPr/>
        </p:nvSpPr>
        <p:spPr>
          <a:xfrm>
            <a:off x="2354196" y="5389547"/>
            <a:ext cx="116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Base Line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752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Open-Loop Model T</a:t>
            </a:r>
            <a:r>
              <a:rPr lang="en-US" baseline="-25000"/>
              <a:t>H</a:t>
            </a:r>
            <a:r>
              <a:rPr lang="en-US"/>
              <a:t> Responses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523781" y="1760591"/>
            <a:ext cx="495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disturbance changes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FFEF7B-683C-C5F2-FF9E-479AA434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401" y="2386075"/>
            <a:ext cx="5790961" cy="2929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CA0A8-2BD9-15BB-CBC9-57EA5928E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5054" y="4045866"/>
            <a:ext cx="4170626" cy="2063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4ACED-29B5-78A4-D606-F5B169E3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050" y="1862271"/>
            <a:ext cx="4181628" cy="18776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EDCDD-9A64-89B0-9F09-221EA8702646}"/>
              </a:ext>
            </a:extLst>
          </p:cNvPr>
          <p:cNvSpPr txBox="1"/>
          <p:nvPr/>
        </p:nvSpPr>
        <p:spPr>
          <a:xfrm>
            <a:off x="523781" y="586430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11. Open-Loop Model Response to </a:t>
            </a:r>
            <a:r>
              <a:rPr lang="en-US" sz="1400" i="1" err="1"/>
              <a:t>T</a:t>
            </a:r>
            <a:r>
              <a:rPr lang="en-US" sz="1400" i="1" baseline="-25000" err="1"/>
              <a:t>o</a:t>
            </a:r>
            <a:r>
              <a:rPr lang="en-US" sz="1400" i="1"/>
              <a:t> changes (A) Base Model (From Annual conditions data) (B) Increased T</a:t>
            </a:r>
            <a:r>
              <a:rPr lang="en-US" sz="1400" i="1" baseline="-25000"/>
              <a:t>o</a:t>
            </a:r>
            <a:r>
              <a:rPr lang="en-US" sz="1400" i="1"/>
              <a:t>  (C) Decreased T</a:t>
            </a:r>
            <a:r>
              <a:rPr lang="en-US" sz="1400" i="1" baseline="-25000"/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48577-1628-BA76-093C-E2FBF648569A}"/>
              </a:ext>
            </a:extLst>
          </p:cNvPr>
          <p:cNvSpPr txBox="1"/>
          <p:nvPr/>
        </p:nvSpPr>
        <p:spPr>
          <a:xfrm>
            <a:off x="8442070" y="3739020"/>
            <a:ext cx="1458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(B) Increased 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76748-D719-6CE3-E0BE-2D5791BC54BC}"/>
              </a:ext>
            </a:extLst>
          </p:cNvPr>
          <p:cNvSpPr txBox="1"/>
          <p:nvPr/>
        </p:nvSpPr>
        <p:spPr>
          <a:xfrm>
            <a:off x="8551922" y="6048456"/>
            <a:ext cx="1458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(C) Decreased To</a:t>
            </a:r>
          </a:p>
          <a:p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A2A02-F6C7-B8F1-A2A5-4F9D0ACDCE70}"/>
              </a:ext>
            </a:extLst>
          </p:cNvPr>
          <p:cNvSpPr txBox="1"/>
          <p:nvPr/>
        </p:nvSpPr>
        <p:spPr>
          <a:xfrm>
            <a:off x="2704687" y="5371863"/>
            <a:ext cx="1458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Base Line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5428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Open-Loop Model W</a:t>
            </a:r>
            <a:r>
              <a:rPr lang="en-US" baseline="-25000"/>
              <a:t>H</a:t>
            </a:r>
            <a:r>
              <a:rPr lang="en-US"/>
              <a:t> Responses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361574" y="1707572"/>
            <a:ext cx="518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changes in </a:t>
            </a:r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S</a:t>
            </a:r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E11F13-14E5-0C7B-7306-D8669F2E1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39" y="2552034"/>
            <a:ext cx="5232591" cy="25891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D66323-0A15-4DCA-0A6B-81939826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5489" y="1804439"/>
            <a:ext cx="3879813" cy="19197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D1060A-2AA0-AB56-97D2-998D9C518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1438" y="4080942"/>
            <a:ext cx="3907914" cy="1933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68242-2807-A09B-CC67-A99A5690F518}"/>
              </a:ext>
            </a:extLst>
          </p:cNvPr>
          <p:cNvSpPr txBox="1"/>
          <p:nvPr/>
        </p:nvSpPr>
        <p:spPr>
          <a:xfrm>
            <a:off x="523781" y="586430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12. Open-Loop Model Response to </a:t>
            </a:r>
            <a:r>
              <a:rPr lang="en-US" sz="1400" i="1" err="1"/>
              <a:t>W</a:t>
            </a:r>
            <a:r>
              <a:rPr lang="en-US" sz="1400" i="1" baseline="-25000" err="1"/>
              <a:t>s</a:t>
            </a:r>
            <a:r>
              <a:rPr lang="en-US" sz="1400" i="1"/>
              <a:t> changes (A) Base Model (From Annual conditions data) (B) Increased </a:t>
            </a:r>
            <a:r>
              <a:rPr lang="en-US" sz="1400" i="1" err="1"/>
              <a:t>W</a:t>
            </a:r>
            <a:r>
              <a:rPr lang="en-US" sz="1400" i="1" baseline="-25000" err="1"/>
              <a:t>s</a:t>
            </a:r>
            <a:r>
              <a:rPr lang="en-US" sz="1400" i="1"/>
              <a:t>  (C) Decreased </a:t>
            </a:r>
            <a:r>
              <a:rPr lang="en-US" sz="1400" i="1" err="1"/>
              <a:t>W</a:t>
            </a:r>
            <a:r>
              <a:rPr lang="en-US" sz="1400" i="1" baseline="-25000" err="1"/>
              <a:t>s</a:t>
            </a:r>
            <a:endParaRPr lang="en-US" sz="1400" i="1" baseline="-2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DAD60-7A00-BC27-B041-0FFAA7BDC407}"/>
              </a:ext>
            </a:extLst>
          </p:cNvPr>
          <p:cNvSpPr txBox="1"/>
          <p:nvPr/>
        </p:nvSpPr>
        <p:spPr>
          <a:xfrm>
            <a:off x="2381840" y="5445033"/>
            <a:ext cx="1458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Base Line</a:t>
            </a:r>
          </a:p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D99E0-04CD-0EEF-EDDB-EB2C3B328143}"/>
              </a:ext>
            </a:extLst>
          </p:cNvPr>
          <p:cNvSpPr txBox="1"/>
          <p:nvPr/>
        </p:nvSpPr>
        <p:spPr>
          <a:xfrm>
            <a:off x="8300027" y="3669726"/>
            <a:ext cx="1775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(B) Increased </a:t>
            </a:r>
            <a:r>
              <a:rPr lang="en-US" sz="1400" i="1" err="1"/>
              <a:t>W</a:t>
            </a:r>
            <a:r>
              <a:rPr lang="en-US" sz="1400" i="1" baseline="-25000" err="1"/>
              <a:t>s</a:t>
            </a:r>
            <a:endParaRPr lang="en-US" sz="1400" i="1" baseline="-25000"/>
          </a:p>
          <a:p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AFC83-4FFB-B103-A08B-873E52B0F0A9}"/>
              </a:ext>
            </a:extLst>
          </p:cNvPr>
          <p:cNvSpPr txBox="1"/>
          <p:nvPr/>
        </p:nvSpPr>
        <p:spPr>
          <a:xfrm>
            <a:off x="8300027" y="5952172"/>
            <a:ext cx="1775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(C) Decreased </a:t>
            </a:r>
            <a:r>
              <a:rPr lang="en-US" sz="1400" i="1" err="1"/>
              <a:t>W</a:t>
            </a:r>
            <a:r>
              <a:rPr lang="en-US" sz="1400" i="1" baseline="-25000" err="1"/>
              <a:t>s</a:t>
            </a:r>
            <a:endParaRPr lang="en-US" sz="1400" i="1" baseline="-250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010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Open-Loop Model W</a:t>
            </a:r>
            <a:r>
              <a:rPr lang="en-US" baseline="-25000"/>
              <a:t>H</a:t>
            </a:r>
            <a:r>
              <a:rPr lang="en-US"/>
              <a:t> Responses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361574" y="1707572"/>
            <a:ext cx="518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disturbance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B8F31-31A3-4D7C-14E5-CAD433D5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305" y="2339009"/>
            <a:ext cx="5888174" cy="2913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7434D-1BA2-FE76-369C-E8578655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2138" y="1758754"/>
            <a:ext cx="3919678" cy="1939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645F93-1F21-723E-81B7-C52EF6B6A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975" y="3995730"/>
            <a:ext cx="4126004" cy="204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5F465-7F03-9496-FB1F-D1F7C64CB8C2}"/>
              </a:ext>
            </a:extLst>
          </p:cNvPr>
          <p:cNvSpPr txBox="1"/>
          <p:nvPr/>
        </p:nvSpPr>
        <p:spPr>
          <a:xfrm>
            <a:off x="628777" y="582997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13. Open-Loop Model Response to W</a:t>
            </a:r>
            <a:r>
              <a:rPr lang="en-US" sz="1400" i="1" baseline="-25000"/>
              <a:t>o</a:t>
            </a:r>
            <a:r>
              <a:rPr lang="en-US" sz="1400" i="1"/>
              <a:t> changes (A) Base Model (From Annual conditions data) (B) Increased W</a:t>
            </a:r>
            <a:r>
              <a:rPr lang="en-US" sz="1400" i="1" baseline="-25000"/>
              <a:t>o</a:t>
            </a:r>
            <a:r>
              <a:rPr lang="en-US" sz="1400" i="1"/>
              <a:t>  (C) Decreased W</a:t>
            </a:r>
            <a:r>
              <a:rPr lang="en-US" sz="1400" i="1" baseline="-25000"/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BA3FC-A038-2173-96A5-DABA5F821DD1}"/>
              </a:ext>
            </a:extLst>
          </p:cNvPr>
          <p:cNvSpPr txBox="1"/>
          <p:nvPr/>
        </p:nvSpPr>
        <p:spPr>
          <a:xfrm>
            <a:off x="2381840" y="5445033"/>
            <a:ext cx="1458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Base Line</a:t>
            </a:r>
          </a:p>
          <a:p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D2417-8BD8-88A9-564A-8FC72703635E}"/>
              </a:ext>
            </a:extLst>
          </p:cNvPr>
          <p:cNvSpPr txBox="1"/>
          <p:nvPr/>
        </p:nvSpPr>
        <p:spPr>
          <a:xfrm>
            <a:off x="8521968" y="3675927"/>
            <a:ext cx="1775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(B) Increased W</a:t>
            </a:r>
            <a:r>
              <a:rPr lang="en-US" sz="1400" i="1" baseline="-25000"/>
              <a:t>o</a:t>
            </a:r>
          </a:p>
          <a:p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5739B-4CF7-DB5C-F6DE-B516353FADF2}"/>
              </a:ext>
            </a:extLst>
          </p:cNvPr>
          <p:cNvSpPr txBox="1"/>
          <p:nvPr/>
        </p:nvSpPr>
        <p:spPr>
          <a:xfrm>
            <a:off x="8521968" y="6002340"/>
            <a:ext cx="1775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(C) Decreased W</a:t>
            </a:r>
            <a:r>
              <a:rPr lang="en-US" sz="1400" i="1" baseline="-25000"/>
              <a:t>o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83041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86603"/>
            <a:ext cx="10555605" cy="1450757"/>
          </a:xfrm>
        </p:spPr>
        <p:txBody>
          <a:bodyPr/>
          <a:lstStyle/>
          <a:p>
            <a:r>
              <a:rPr lang="en-US"/>
              <a:t>Results and Discussion – Closed-Loop PID Model T</a:t>
            </a:r>
            <a:r>
              <a:rPr lang="en-US" baseline="-25000"/>
              <a:t>H</a:t>
            </a:r>
            <a:r>
              <a:rPr lang="en-US"/>
              <a:t> Responses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342790" y="1783823"/>
            <a:ext cx="495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and disturbance changes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FFEF7B-683C-C5F2-FF9E-479AA434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582" y="2554677"/>
            <a:ext cx="4953549" cy="23188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2ABAA-3875-8729-8FAF-ABFE5319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316" y="1772917"/>
            <a:ext cx="4189234" cy="19610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747AE6-BCBA-D762-6ED2-341CFC135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0350" y="4022354"/>
            <a:ext cx="4280164" cy="2003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33350-CBEA-E2BB-92A8-6C4602E8BD61}"/>
              </a:ext>
            </a:extLst>
          </p:cNvPr>
          <p:cNvSpPr txBox="1"/>
          <p:nvPr/>
        </p:nvSpPr>
        <p:spPr>
          <a:xfrm>
            <a:off x="2167860" y="5228567"/>
            <a:ext cx="1496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Base Line</a:t>
            </a:r>
          </a:p>
          <a:p>
            <a:endParaRPr lang="en-US" sz="1400" i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D1212-4FC1-44AD-DEBE-D60B113DBB11}"/>
              </a:ext>
            </a:extLst>
          </p:cNvPr>
          <p:cNvSpPr txBox="1"/>
          <p:nvPr/>
        </p:nvSpPr>
        <p:spPr>
          <a:xfrm>
            <a:off x="8156025" y="3693777"/>
            <a:ext cx="374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(B) Increased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endParaRPr lang="en-US" sz="1400" i="1" baseline="-25000"/>
          </a:p>
          <a:p>
            <a:endParaRPr lang="en-US" sz="1400" i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9740D-3457-26E5-F5EF-E63703F42278}"/>
              </a:ext>
            </a:extLst>
          </p:cNvPr>
          <p:cNvSpPr txBox="1"/>
          <p:nvPr/>
        </p:nvSpPr>
        <p:spPr>
          <a:xfrm>
            <a:off x="8156024" y="6025354"/>
            <a:ext cx="374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(C) Decreased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endParaRPr lang="en-US" sz="1400" i="1" baseline="-25000"/>
          </a:p>
          <a:p>
            <a:endParaRPr lang="en-US" sz="1400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EE8C7-E40F-2E8C-AFD8-3E118FFC6B06}"/>
              </a:ext>
            </a:extLst>
          </p:cNvPr>
          <p:cNvSpPr txBox="1"/>
          <p:nvPr/>
        </p:nvSpPr>
        <p:spPr>
          <a:xfrm>
            <a:off x="439582" y="5583627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14. Closed-Loop Model Response to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r>
              <a:rPr lang="en-US" sz="1400" i="1"/>
              <a:t> changes (A) Base Model (From Annual conditions data) (B) Increased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r>
              <a:rPr lang="en-US" sz="1400" i="1"/>
              <a:t>  (C) Decreased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endParaRPr lang="en-US" sz="1400" i="1" baseline="-25000"/>
          </a:p>
        </p:txBody>
      </p:sp>
    </p:spTree>
    <p:extLst>
      <p:ext uri="{BB962C8B-B14F-4D97-AF65-F5344CB8AC3E}">
        <p14:creationId xmlns:p14="http://schemas.microsoft.com/office/powerpoint/2010/main" val="1726482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77" y="286603"/>
            <a:ext cx="10526903" cy="1450757"/>
          </a:xfrm>
        </p:spPr>
        <p:txBody>
          <a:bodyPr/>
          <a:lstStyle/>
          <a:p>
            <a:r>
              <a:rPr lang="en-US"/>
              <a:t>Results and Discussion – Closed-Loop PID Model T</a:t>
            </a:r>
            <a:r>
              <a:rPr lang="en-US" baseline="-25000"/>
              <a:t>H</a:t>
            </a:r>
            <a:r>
              <a:rPr lang="en-US"/>
              <a:t> Responses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523781" y="1760591"/>
            <a:ext cx="495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and disturbance changes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FFEF7B-683C-C5F2-FF9E-479AA434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782" y="2798222"/>
            <a:ext cx="4953549" cy="23188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B8453E-FB59-48CE-8FD2-BC26AF27333E}"/>
              </a:ext>
            </a:extLst>
          </p:cNvPr>
          <p:cNvSpPr txBox="1"/>
          <p:nvPr/>
        </p:nvSpPr>
        <p:spPr>
          <a:xfrm>
            <a:off x="7025448" y="3657076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(B) Increased T</a:t>
            </a:r>
            <a:r>
              <a:rPr lang="en-US" sz="1400" i="1" baseline="-25000"/>
              <a:t>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CA0A8-2BD9-15BB-CBC9-57EA5928E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177" y="3964752"/>
            <a:ext cx="4294377" cy="2063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4ACED-29B5-78A4-D606-F5B169E3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4385" y="1779497"/>
            <a:ext cx="3907308" cy="1877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CC23F-0BA3-3B11-C9B1-7943A59E331B}"/>
              </a:ext>
            </a:extLst>
          </p:cNvPr>
          <p:cNvSpPr txBox="1"/>
          <p:nvPr/>
        </p:nvSpPr>
        <p:spPr>
          <a:xfrm>
            <a:off x="628777" y="582997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15. Closed-Loop Model Response to </a:t>
            </a:r>
            <a:r>
              <a:rPr lang="en-US" sz="1400" i="1" err="1"/>
              <a:t>T</a:t>
            </a:r>
            <a:r>
              <a:rPr lang="en-US" sz="1400" i="1" baseline="-25000" err="1"/>
              <a:t>o</a:t>
            </a:r>
            <a:r>
              <a:rPr lang="en-US" sz="1400" i="1"/>
              <a:t> changes (A) Base Model (From Annual conditions data) (B) Increased T</a:t>
            </a:r>
            <a:r>
              <a:rPr lang="en-US" sz="1400" i="1" baseline="-25000"/>
              <a:t>o</a:t>
            </a:r>
            <a:r>
              <a:rPr lang="en-US" sz="1400" i="1"/>
              <a:t>  (C) Decreased T</a:t>
            </a:r>
            <a:r>
              <a:rPr lang="en-US" sz="1400" i="1" baseline="-25000"/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FFA76-87F5-D13F-376B-25C53400347E}"/>
              </a:ext>
            </a:extLst>
          </p:cNvPr>
          <p:cNvSpPr txBox="1"/>
          <p:nvPr/>
        </p:nvSpPr>
        <p:spPr>
          <a:xfrm>
            <a:off x="7025448" y="5936335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(C) Decreased T</a:t>
            </a:r>
            <a:r>
              <a:rPr lang="en-US" sz="1400" i="1" baseline="-25000"/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D617D-282D-BB74-19CA-FDA32A91AC9A}"/>
              </a:ext>
            </a:extLst>
          </p:cNvPr>
          <p:cNvSpPr txBox="1"/>
          <p:nvPr/>
        </p:nvSpPr>
        <p:spPr>
          <a:xfrm>
            <a:off x="979257" y="5165733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(A) Base Line</a:t>
            </a:r>
            <a:endParaRPr lang="en-US" sz="1400" i="1" baseline="-25000"/>
          </a:p>
        </p:txBody>
      </p:sp>
    </p:spTree>
    <p:extLst>
      <p:ext uri="{BB962C8B-B14F-4D97-AF65-F5344CB8AC3E}">
        <p14:creationId xmlns:p14="http://schemas.microsoft.com/office/powerpoint/2010/main" val="424896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Closed-Loop PID Model W</a:t>
            </a:r>
            <a:r>
              <a:rPr lang="en-US" baseline="-25000"/>
              <a:t>H</a:t>
            </a:r>
            <a:r>
              <a:rPr lang="en-US"/>
              <a:t> Responses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9" y="6459785"/>
            <a:ext cx="1255222" cy="365125"/>
          </a:xfrm>
        </p:spPr>
        <p:txBody>
          <a:bodyPr/>
          <a:lstStyle/>
          <a:p>
            <a:r>
              <a:rPr lang="en-US"/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361574" y="1707572"/>
            <a:ext cx="518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and disturbance changes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8453E-FB59-48CE-8FD2-BC26AF27333E}"/>
              </a:ext>
            </a:extLst>
          </p:cNvPr>
          <p:cNvSpPr txBox="1"/>
          <p:nvPr/>
        </p:nvSpPr>
        <p:spPr>
          <a:xfrm>
            <a:off x="6824642" y="3657176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(B) Increased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endParaRPr lang="en-US" sz="1400" i="1" baseline="-25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0EBFA3-0EA1-2DA9-A30E-97E5995978C8}"/>
              </a:ext>
            </a:extLst>
          </p:cNvPr>
          <p:cNvSpPr txBox="1"/>
          <p:nvPr/>
        </p:nvSpPr>
        <p:spPr>
          <a:xfrm>
            <a:off x="6855113" y="5956639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(C) Decreased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endParaRPr lang="en-US" sz="1400" i="1" baseline="-250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E11F13-14E5-0C7B-7306-D8669F2E1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39" y="2575347"/>
            <a:ext cx="5232591" cy="2514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D66323-0A15-4DCA-0A6B-81939826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8345" y="1745582"/>
            <a:ext cx="4208154" cy="18700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D1060A-2AA0-AB56-97D2-998D9C518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637" y="4112744"/>
            <a:ext cx="4065571" cy="1870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3B7A1-37B7-7344-84CF-CD72846C577B}"/>
              </a:ext>
            </a:extLst>
          </p:cNvPr>
          <p:cNvSpPr txBox="1"/>
          <p:nvPr/>
        </p:nvSpPr>
        <p:spPr>
          <a:xfrm>
            <a:off x="523781" y="586430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16. Open-Loop Model Response to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r>
              <a:rPr lang="en-US" sz="1400" i="1"/>
              <a:t> changes (A) Base Model (From Annual conditions data) (B) Increased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r>
              <a:rPr lang="en-US" sz="1400" i="1"/>
              <a:t>  (C) Decreased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endParaRPr lang="en-US" sz="1400" i="1" baseline="-25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9077E-3A59-FFAF-CA7E-A7B46D514474}"/>
              </a:ext>
            </a:extLst>
          </p:cNvPr>
          <p:cNvSpPr txBox="1"/>
          <p:nvPr/>
        </p:nvSpPr>
        <p:spPr>
          <a:xfrm>
            <a:off x="2526797" y="5089897"/>
            <a:ext cx="1365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Base Line</a:t>
            </a:r>
          </a:p>
        </p:txBody>
      </p:sp>
    </p:spTree>
    <p:extLst>
      <p:ext uri="{BB962C8B-B14F-4D97-AF65-F5344CB8AC3E}">
        <p14:creationId xmlns:p14="http://schemas.microsoft.com/office/powerpoint/2010/main" val="335396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Closed-Loop PID Model W</a:t>
            </a:r>
            <a:r>
              <a:rPr lang="en-US" baseline="-25000"/>
              <a:t>H</a:t>
            </a:r>
            <a:r>
              <a:rPr lang="en-US"/>
              <a:t> Responses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361574" y="1707572"/>
            <a:ext cx="518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and disturbance changes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27ED7-7DAE-1C0E-4798-7B547A664386}"/>
              </a:ext>
            </a:extLst>
          </p:cNvPr>
          <p:cNvSpPr txBox="1"/>
          <p:nvPr/>
        </p:nvSpPr>
        <p:spPr>
          <a:xfrm>
            <a:off x="2694577" y="5415032"/>
            <a:ext cx="1365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Base 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8453E-FB59-48CE-8FD2-BC26AF27333E}"/>
              </a:ext>
            </a:extLst>
          </p:cNvPr>
          <p:cNvSpPr txBox="1"/>
          <p:nvPr/>
        </p:nvSpPr>
        <p:spPr>
          <a:xfrm>
            <a:off x="7088273" y="3679321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(B) Increased W</a:t>
            </a:r>
            <a:r>
              <a:rPr lang="en-US" sz="1400" i="1" baseline="-25000"/>
              <a:t>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B8F31-31A3-4D7C-14E5-CAD433D5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777" y="2594506"/>
            <a:ext cx="5365756" cy="2578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7434D-1BA2-FE76-369C-E8578655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0354" y="1758754"/>
            <a:ext cx="4143245" cy="1939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645F93-1F21-723E-81B7-C52EF6B6A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307" y="3995730"/>
            <a:ext cx="4361339" cy="2041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A7B3-62CE-C84C-1603-9CA73881994C}"/>
              </a:ext>
            </a:extLst>
          </p:cNvPr>
          <p:cNvSpPr txBox="1"/>
          <p:nvPr/>
        </p:nvSpPr>
        <p:spPr>
          <a:xfrm>
            <a:off x="628777" y="582997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22. Closed-Loop Model Response to W</a:t>
            </a:r>
            <a:r>
              <a:rPr lang="en-US" sz="1400" i="1" baseline="-25000"/>
              <a:t>o</a:t>
            </a:r>
            <a:r>
              <a:rPr lang="en-US" sz="1400" i="1"/>
              <a:t> changes (A) Base Model (From Annual conditions data) (B) Increased W</a:t>
            </a:r>
            <a:r>
              <a:rPr lang="en-US" sz="1400" i="1" baseline="-25000"/>
              <a:t>o</a:t>
            </a:r>
            <a:r>
              <a:rPr lang="en-US" sz="1400" i="1"/>
              <a:t>  (C) Decreased W</a:t>
            </a:r>
            <a:r>
              <a:rPr lang="en-US" sz="1400" i="1" baseline="-25000"/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892D8-8699-2C77-D07B-6A858FC735DD}"/>
              </a:ext>
            </a:extLst>
          </p:cNvPr>
          <p:cNvSpPr txBox="1"/>
          <p:nvPr/>
        </p:nvSpPr>
        <p:spPr>
          <a:xfrm>
            <a:off x="7088274" y="5937691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(C) Decreased W</a:t>
            </a:r>
            <a:r>
              <a:rPr lang="en-US" sz="1400" i="1" baseline="-2500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59178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BFD2-163F-166A-7E35-91129C55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ANN Plots for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998A5-104D-DFD4-DA2F-E377F671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E4380-CD16-573D-5B06-088AE7BC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384"/>
          <a:stretch/>
        </p:blipFill>
        <p:spPr>
          <a:xfrm>
            <a:off x="515381" y="2203214"/>
            <a:ext cx="3378356" cy="3435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E507F-C10F-43B9-F075-112779CA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" r="1406"/>
          <a:stretch/>
        </p:blipFill>
        <p:spPr>
          <a:xfrm>
            <a:off x="4537178" y="2203214"/>
            <a:ext cx="3271839" cy="3435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07D18-AAC8-3405-8206-0E7F0F3FD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" r="1406"/>
          <a:stretch/>
        </p:blipFill>
        <p:spPr>
          <a:xfrm>
            <a:off x="8496301" y="2154953"/>
            <a:ext cx="3271839" cy="3435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8CF272-41AF-958A-EBF9-CC41EDBCF70B}"/>
              </a:ext>
            </a:extLst>
          </p:cNvPr>
          <p:cNvSpPr txBox="1"/>
          <p:nvPr/>
        </p:nvSpPr>
        <p:spPr>
          <a:xfrm>
            <a:off x="371528" y="5613107"/>
            <a:ext cx="3271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Regression Plot (40 neurons)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E82BF-00A6-589F-9799-D40AAA498A95}"/>
              </a:ext>
            </a:extLst>
          </p:cNvPr>
          <p:cNvSpPr txBox="1"/>
          <p:nvPr/>
        </p:nvSpPr>
        <p:spPr>
          <a:xfrm>
            <a:off x="4780572" y="5613106"/>
            <a:ext cx="3471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(B) Response Plot (40 neurons)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1506A-6157-55E6-3FC8-0946D88D0F1E}"/>
              </a:ext>
            </a:extLst>
          </p:cNvPr>
          <p:cNvSpPr txBox="1"/>
          <p:nvPr/>
        </p:nvSpPr>
        <p:spPr>
          <a:xfrm>
            <a:off x="8939718" y="5590611"/>
            <a:ext cx="3471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(C) Validation Plot (40 neurons)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62E49-40A1-BCB2-F744-4326C322B2D2}"/>
              </a:ext>
            </a:extLst>
          </p:cNvPr>
          <p:cNvSpPr txBox="1"/>
          <p:nvPr/>
        </p:nvSpPr>
        <p:spPr>
          <a:xfrm>
            <a:off x="515381" y="1785621"/>
            <a:ext cx="1086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Training model for ANN 3X based on T setpoint and disturbance changes, as elaborated in previous slide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50315-1118-813C-0C69-6E43BD0FCA93}"/>
              </a:ext>
            </a:extLst>
          </p:cNvPr>
          <p:cNvSpPr txBox="1"/>
          <p:nvPr/>
        </p:nvSpPr>
        <p:spPr>
          <a:xfrm>
            <a:off x="4121407" y="6033927"/>
            <a:ext cx="3471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Fig 14. ANN plots for Temperature</a:t>
            </a:r>
          </a:p>
        </p:txBody>
      </p:sp>
    </p:spTree>
    <p:extLst>
      <p:ext uri="{BB962C8B-B14F-4D97-AF65-F5344CB8AC3E}">
        <p14:creationId xmlns:p14="http://schemas.microsoft.com/office/powerpoint/2010/main" val="306849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BFD2-163F-166A-7E35-91129C55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ANN Plots for Humidity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998A5-104D-DFD4-DA2F-E377F671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E4380-CD16-573D-5B06-088AE7BC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" b="2665"/>
          <a:stretch/>
        </p:blipFill>
        <p:spPr>
          <a:xfrm>
            <a:off x="430415" y="2218086"/>
            <a:ext cx="3346882" cy="3168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E507F-C10F-43B9-F075-112779CA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" b="248"/>
          <a:stretch/>
        </p:blipFill>
        <p:spPr>
          <a:xfrm>
            <a:off x="4368574" y="2119481"/>
            <a:ext cx="3210651" cy="326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07D18-AAC8-3405-8206-0E7F0F3FD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" b="4587"/>
          <a:stretch/>
        </p:blipFill>
        <p:spPr>
          <a:xfrm>
            <a:off x="8327923" y="2202226"/>
            <a:ext cx="3342596" cy="3098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2892CA-B63E-D9BF-E781-C081063BEEAB}"/>
              </a:ext>
            </a:extLst>
          </p:cNvPr>
          <p:cNvSpPr txBox="1"/>
          <p:nvPr/>
        </p:nvSpPr>
        <p:spPr>
          <a:xfrm>
            <a:off x="691633" y="1784321"/>
            <a:ext cx="1086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Training model for ANN 3X based on W setpoint and disturbance changes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F14E8-6860-024C-AB69-15EFC0FBCC03}"/>
              </a:ext>
            </a:extLst>
          </p:cNvPr>
          <p:cNvSpPr txBox="1"/>
          <p:nvPr/>
        </p:nvSpPr>
        <p:spPr>
          <a:xfrm>
            <a:off x="3904701" y="588015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15. ANN plots for Humidity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F4A34B-2566-C63F-6CE4-56F785D11CB1}"/>
              </a:ext>
            </a:extLst>
          </p:cNvPr>
          <p:cNvSpPr txBox="1"/>
          <p:nvPr/>
        </p:nvSpPr>
        <p:spPr>
          <a:xfrm>
            <a:off x="1096736" y="5347072"/>
            <a:ext cx="3271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Regression plot (35 neurons)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93723-AA72-2845-FB2C-7516C829D441}"/>
              </a:ext>
            </a:extLst>
          </p:cNvPr>
          <p:cNvSpPr txBox="1"/>
          <p:nvPr/>
        </p:nvSpPr>
        <p:spPr>
          <a:xfrm>
            <a:off x="4880136" y="5314276"/>
            <a:ext cx="3271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(B) Response plot (35 neurons)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B90BA-A55A-A76A-DFC6-F1707E5AA4D0}"/>
              </a:ext>
            </a:extLst>
          </p:cNvPr>
          <p:cNvSpPr txBox="1"/>
          <p:nvPr/>
        </p:nvSpPr>
        <p:spPr>
          <a:xfrm>
            <a:off x="8920551" y="5300532"/>
            <a:ext cx="3271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(C) Validation (35 neurons)</a:t>
            </a:r>
          </a:p>
        </p:txBody>
      </p:sp>
    </p:spTree>
    <p:extLst>
      <p:ext uri="{BB962C8B-B14F-4D97-AF65-F5344CB8AC3E}">
        <p14:creationId xmlns:p14="http://schemas.microsoft.com/office/powerpoint/2010/main" val="24576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72C7-6350-EC5E-6C1E-E3F02062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of report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C69C16E-E289-D595-7691-74463D861C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757296"/>
              </p:ext>
            </p:extLst>
          </p:nvPr>
        </p:nvGraphicFramePr>
        <p:xfrm>
          <a:off x="1186249" y="2017059"/>
          <a:ext cx="9969431" cy="42579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987198">
                  <a:extLst>
                    <a:ext uri="{9D8B030D-6E8A-4147-A177-3AD203B41FA5}">
                      <a16:colId xmlns:a16="http://schemas.microsoft.com/office/drawing/2014/main" val="3186844341"/>
                    </a:ext>
                  </a:extLst>
                </a:gridCol>
                <a:gridCol w="4982233">
                  <a:extLst>
                    <a:ext uri="{9D8B030D-6E8A-4147-A177-3AD203B41FA5}">
                      <a16:colId xmlns:a16="http://schemas.microsoft.com/office/drawing/2014/main" val="3488646878"/>
                    </a:ext>
                  </a:extLst>
                </a:gridCol>
              </a:tblGrid>
              <a:tr h="425791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Slide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430875"/>
                  </a:ext>
                </a:extLst>
              </a:tr>
              <a:tr h="425791">
                <a:tc>
                  <a:txBody>
                    <a:bodyPr/>
                    <a:lstStyle/>
                    <a:p>
                      <a:r>
                        <a:rPr lang="en-US" b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309180"/>
                  </a:ext>
                </a:extLst>
              </a:tr>
              <a:tr h="425791">
                <a:tc>
                  <a:txBody>
                    <a:bodyPr/>
                    <a:lstStyle/>
                    <a:p>
                      <a:r>
                        <a:rPr lang="en-US"/>
                        <a:t>Background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07918"/>
                  </a:ext>
                </a:extLst>
              </a:tr>
              <a:tr h="425791">
                <a:tc>
                  <a:txBody>
                    <a:bodyPr/>
                    <a:lstStyle/>
                    <a:p>
                      <a:r>
                        <a:rPr lang="en-US"/>
                        <a:t>Motivation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630089"/>
                  </a:ext>
                </a:extLst>
              </a:tr>
              <a:tr h="425791">
                <a:tc>
                  <a:txBody>
                    <a:bodyPr/>
                    <a:lstStyle/>
                    <a:p>
                      <a:r>
                        <a:rPr lang="en-US"/>
                        <a:t>Objectives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968356"/>
                  </a:ext>
                </a:extLst>
              </a:tr>
              <a:tr h="425791">
                <a:tc>
                  <a:txBody>
                    <a:bodyPr/>
                    <a:lstStyle/>
                    <a:p>
                      <a:r>
                        <a:rPr lang="en-US"/>
                        <a:t>Methodology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19495"/>
                  </a:ext>
                </a:extLst>
              </a:tr>
              <a:tr h="425791">
                <a:tc>
                  <a:txBody>
                    <a:bodyPr/>
                    <a:lstStyle/>
                    <a:p>
                      <a:r>
                        <a:rPr lang="en-US"/>
                        <a:t>Results and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622906"/>
                  </a:ext>
                </a:extLst>
              </a:tr>
              <a:tr h="425791">
                <a:tc>
                  <a:txBody>
                    <a:bodyPr/>
                    <a:lstStyle/>
                    <a:p>
                      <a:r>
                        <a:rPr lang="en-US"/>
                        <a:t>Conclusion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236250"/>
                  </a:ext>
                </a:extLst>
              </a:tr>
              <a:tr h="425791">
                <a:tc>
                  <a:txBody>
                    <a:bodyPr/>
                    <a:lstStyle/>
                    <a:p>
                      <a:r>
                        <a:rPr lang="en-US"/>
                        <a:t>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117595"/>
                  </a:ext>
                </a:extLst>
              </a:tr>
              <a:tr h="425791">
                <a:tc>
                  <a:txBody>
                    <a:bodyPr/>
                    <a:lstStyle/>
                    <a:p>
                      <a:r>
                        <a:rPr lang="en-US"/>
                        <a:t>Appendices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34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277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Closed-Loop Model T</a:t>
            </a:r>
            <a:r>
              <a:rPr lang="en-US" baseline="-25000"/>
              <a:t>H</a:t>
            </a:r>
            <a:r>
              <a:rPr lang="en-US"/>
              <a:t> Responses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342790" y="1783823"/>
            <a:ext cx="495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and disturbance changes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FFEF7B-683C-C5F2-FF9E-479AA434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582" y="2199618"/>
            <a:ext cx="4953549" cy="3028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2ABAA-3875-8729-8FAF-ABFE5319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316" y="1746858"/>
            <a:ext cx="4189234" cy="20131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747AE6-BCBA-D762-6ED2-341CFC135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0350" y="3995730"/>
            <a:ext cx="4280164" cy="2056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33350-CBEA-E2BB-92A8-6C4602E8BD61}"/>
              </a:ext>
            </a:extLst>
          </p:cNvPr>
          <p:cNvSpPr txBox="1"/>
          <p:nvPr/>
        </p:nvSpPr>
        <p:spPr>
          <a:xfrm>
            <a:off x="2167860" y="5228567"/>
            <a:ext cx="1496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Base Line</a:t>
            </a:r>
          </a:p>
          <a:p>
            <a:endParaRPr lang="en-US" sz="1400" i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D1212-4FC1-44AD-DEBE-D60B113DBB11}"/>
              </a:ext>
            </a:extLst>
          </p:cNvPr>
          <p:cNvSpPr txBox="1"/>
          <p:nvPr/>
        </p:nvSpPr>
        <p:spPr>
          <a:xfrm>
            <a:off x="8156025" y="3693777"/>
            <a:ext cx="374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(B) Increased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endParaRPr lang="en-US" sz="1400" i="1" baseline="-25000"/>
          </a:p>
          <a:p>
            <a:endParaRPr lang="en-US" sz="1400" i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9740D-3457-26E5-F5EF-E63703F42278}"/>
              </a:ext>
            </a:extLst>
          </p:cNvPr>
          <p:cNvSpPr txBox="1"/>
          <p:nvPr/>
        </p:nvSpPr>
        <p:spPr>
          <a:xfrm>
            <a:off x="8156024" y="6025354"/>
            <a:ext cx="374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(C) Decreased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endParaRPr lang="en-US" sz="1400" i="1" baseline="-25000"/>
          </a:p>
          <a:p>
            <a:endParaRPr lang="en-US" sz="1400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EE8C7-E40F-2E8C-AFD8-3E118FFC6B06}"/>
              </a:ext>
            </a:extLst>
          </p:cNvPr>
          <p:cNvSpPr txBox="1"/>
          <p:nvPr/>
        </p:nvSpPr>
        <p:spPr>
          <a:xfrm>
            <a:off x="523781" y="586430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19. Closed-Loop Model Response to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r>
              <a:rPr lang="en-US" sz="1400" i="1"/>
              <a:t> changes (A) Base Model (From Annual conditions data) (B) Increased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r>
              <a:rPr lang="en-US" sz="1400" i="1"/>
              <a:t>  (C) Decreased </a:t>
            </a:r>
            <a:r>
              <a:rPr lang="en-US" sz="1400" i="1" err="1"/>
              <a:t>T</a:t>
            </a:r>
            <a:r>
              <a:rPr lang="en-US" sz="1400" i="1" baseline="-25000" err="1"/>
              <a:t>set</a:t>
            </a:r>
            <a:endParaRPr lang="en-US" sz="1400" i="1" baseline="-25000"/>
          </a:p>
        </p:txBody>
      </p:sp>
    </p:spTree>
    <p:extLst>
      <p:ext uri="{BB962C8B-B14F-4D97-AF65-F5344CB8AC3E}">
        <p14:creationId xmlns:p14="http://schemas.microsoft.com/office/powerpoint/2010/main" val="287668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Closed-Loop Model T</a:t>
            </a:r>
            <a:r>
              <a:rPr lang="en-US" baseline="-25000"/>
              <a:t>H</a:t>
            </a:r>
            <a:r>
              <a:rPr lang="en-US"/>
              <a:t> Responses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523781" y="1760591"/>
            <a:ext cx="495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and disturbance changes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FFEF7B-683C-C5F2-FF9E-479AA434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782" y="2450306"/>
            <a:ext cx="4953549" cy="30146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B8453E-FB59-48CE-8FD2-BC26AF27333E}"/>
              </a:ext>
            </a:extLst>
          </p:cNvPr>
          <p:cNvSpPr txBox="1"/>
          <p:nvPr/>
        </p:nvSpPr>
        <p:spPr>
          <a:xfrm>
            <a:off x="7025448" y="3657076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(B) Increased T</a:t>
            </a:r>
            <a:r>
              <a:rPr lang="en-US" sz="1400" i="1" baseline="-25000"/>
              <a:t>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CA0A8-2BD9-15BB-CBC9-57EA5928E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112" y="3964752"/>
            <a:ext cx="4408507" cy="2063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4ACED-29B5-78A4-D606-F5B169E3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869" y="1779497"/>
            <a:ext cx="4174340" cy="1877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CC23F-0BA3-3B11-C9B1-7943A59E331B}"/>
              </a:ext>
            </a:extLst>
          </p:cNvPr>
          <p:cNvSpPr txBox="1"/>
          <p:nvPr/>
        </p:nvSpPr>
        <p:spPr>
          <a:xfrm>
            <a:off x="628777" y="582997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20. Closed-Loop Model Response to </a:t>
            </a:r>
            <a:r>
              <a:rPr lang="en-US" sz="1400" i="1" err="1"/>
              <a:t>T</a:t>
            </a:r>
            <a:r>
              <a:rPr lang="en-US" sz="1400" i="1" baseline="-25000" err="1"/>
              <a:t>o</a:t>
            </a:r>
            <a:r>
              <a:rPr lang="en-US" sz="1400" i="1"/>
              <a:t> changes (A) Base Model (From Annual conditions data) (B) Increased T</a:t>
            </a:r>
            <a:r>
              <a:rPr lang="en-US" sz="1400" i="1" baseline="-25000"/>
              <a:t>o</a:t>
            </a:r>
            <a:r>
              <a:rPr lang="en-US" sz="1400" i="1"/>
              <a:t>  (C) Decreased T</a:t>
            </a:r>
            <a:r>
              <a:rPr lang="en-US" sz="1400" i="1" baseline="-25000"/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FFA76-87F5-D13F-376B-25C53400347E}"/>
              </a:ext>
            </a:extLst>
          </p:cNvPr>
          <p:cNvSpPr txBox="1"/>
          <p:nvPr/>
        </p:nvSpPr>
        <p:spPr>
          <a:xfrm>
            <a:off x="7025448" y="5936335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(C) Decreased T</a:t>
            </a:r>
            <a:r>
              <a:rPr lang="en-US" sz="1400" i="1" baseline="-25000"/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D617D-282D-BB74-19CA-FDA32A91AC9A}"/>
              </a:ext>
            </a:extLst>
          </p:cNvPr>
          <p:cNvSpPr txBox="1"/>
          <p:nvPr/>
        </p:nvSpPr>
        <p:spPr>
          <a:xfrm>
            <a:off x="928381" y="5431073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(A) Base Line</a:t>
            </a:r>
            <a:endParaRPr lang="en-US" sz="1400" i="1" baseline="-25000"/>
          </a:p>
        </p:txBody>
      </p:sp>
    </p:spTree>
    <p:extLst>
      <p:ext uri="{BB962C8B-B14F-4D97-AF65-F5344CB8AC3E}">
        <p14:creationId xmlns:p14="http://schemas.microsoft.com/office/powerpoint/2010/main" val="3145316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Closed-Loop Model W</a:t>
            </a:r>
            <a:r>
              <a:rPr lang="en-US" baseline="-25000"/>
              <a:t>H</a:t>
            </a:r>
            <a:r>
              <a:rPr lang="en-US"/>
              <a:t> Responses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9" y="6459785"/>
            <a:ext cx="1255222" cy="365125"/>
          </a:xfrm>
        </p:spPr>
        <p:txBody>
          <a:bodyPr/>
          <a:lstStyle/>
          <a:p>
            <a:r>
              <a:rPr lang="en-US"/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361574" y="1707572"/>
            <a:ext cx="518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and disturbance changes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8453E-FB59-48CE-8FD2-BC26AF27333E}"/>
              </a:ext>
            </a:extLst>
          </p:cNvPr>
          <p:cNvSpPr txBox="1"/>
          <p:nvPr/>
        </p:nvSpPr>
        <p:spPr>
          <a:xfrm>
            <a:off x="6824642" y="3657176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(B) Increased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endParaRPr lang="en-US" sz="1400" i="1" baseline="-25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0EBFA3-0EA1-2DA9-A30E-97E5995978C8}"/>
              </a:ext>
            </a:extLst>
          </p:cNvPr>
          <p:cNvSpPr txBox="1"/>
          <p:nvPr/>
        </p:nvSpPr>
        <p:spPr>
          <a:xfrm>
            <a:off x="6855113" y="5956639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(C) Decreased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endParaRPr lang="en-US" sz="1400" i="1" baseline="-250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E11F13-14E5-0C7B-7306-D8669F2E1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39" y="2538040"/>
            <a:ext cx="5232591" cy="25891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D66323-0A15-4DCA-0A6B-81939826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5710" y="1829289"/>
            <a:ext cx="3779371" cy="18700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D1060A-2AA0-AB56-97D2-998D9C518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5710" y="4112744"/>
            <a:ext cx="3779371" cy="1870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3B7A1-37B7-7344-84CF-CD72846C577B}"/>
              </a:ext>
            </a:extLst>
          </p:cNvPr>
          <p:cNvSpPr txBox="1"/>
          <p:nvPr/>
        </p:nvSpPr>
        <p:spPr>
          <a:xfrm>
            <a:off x="523781" y="586430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21. Open-Loop Model Response to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r>
              <a:rPr lang="en-US" sz="1400" i="1"/>
              <a:t> changes (A) Base Model (From Annual conditions data) (B) Increased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r>
              <a:rPr lang="en-US" sz="1400" i="1"/>
              <a:t>  (C) Decreased </a:t>
            </a:r>
            <a:r>
              <a:rPr lang="en-US" sz="1400" i="1" err="1"/>
              <a:t>W</a:t>
            </a:r>
            <a:r>
              <a:rPr lang="en-US" sz="1400" i="1" baseline="-25000" err="1"/>
              <a:t>set</a:t>
            </a:r>
            <a:endParaRPr lang="en-US" sz="1400" i="1" baseline="-25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ABFDD-DE7D-7DA8-E282-711546AF15F4}"/>
              </a:ext>
            </a:extLst>
          </p:cNvPr>
          <p:cNvSpPr txBox="1"/>
          <p:nvPr/>
        </p:nvSpPr>
        <p:spPr>
          <a:xfrm>
            <a:off x="1097280" y="5393531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(A) Base Line</a:t>
            </a:r>
            <a:endParaRPr lang="en-US" sz="1400" i="1" baseline="-25000"/>
          </a:p>
        </p:txBody>
      </p:sp>
    </p:spTree>
    <p:extLst>
      <p:ext uri="{BB962C8B-B14F-4D97-AF65-F5344CB8AC3E}">
        <p14:creationId xmlns:p14="http://schemas.microsoft.com/office/powerpoint/2010/main" val="414561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 – Closed-Loop Model W</a:t>
            </a:r>
            <a:r>
              <a:rPr lang="en-US" baseline="-25000"/>
              <a:t>H</a:t>
            </a:r>
            <a:r>
              <a:rPr lang="en-US"/>
              <a:t> Responses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C2B9-EFC5-C986-3267-856DCB8152B5}"/>
              </a:ext>
            </a:extLst>
          </p:cNvPr>
          <p:cNvSpPr txBox="1"/>
          <p:nvPr/>
        </p:nvSpPr>
        <p:spPr>
          <a:xfrm>
            <a:off x="361574" y="1707572"/>
            <a:ext cx="518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 responses </a:t>
            </a:r>
            <a:r>
              <a:rPr lang="en-US"/>
              <a:t>for setpoint and disturbance changes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27ED7-7DAE-1C0E-4798-7B547A664386}"/>
              </a:ext>
            </a:extLst>
          </p:cNvPr>
          <p:cNvSpPr txBox="1"/>
          <p:nvPr/>
        </p:nvSpPr>
        <p:spPr>
          <a:xfrm>
            <a:off x="2694577" y="5415032"/>
            <a:ext cx="1365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(A) Base 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8453E-FB59-48CE-8FD2-BC26AF27333E}"/>
              </a:ext>
            </a:extLst>
          </p:cNvPr>
          <p:cNvSpPr txBox="1"/>
          <p:nvPr/>
        </p:nvSpPr>
        <p:spPr>
          <a:xfrm>
            <a:off x="7088273" y="3679321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(B) Increased W</a:t>
            </a:r>
            <a:r>
              <a:rPr lang="en-US" sz="1400" i="1" baseline="-25000"/>
              <a:t>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B8F31-31A3-4D7C-14E5-CAD433D5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777" y="2556250"/>
            <a:ext cx="5365756" cy="265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7434D-1BA2-FE76-369C-E8578655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2138" y="1758754"/>
            <a:ext cx="3919678" cy="1939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645F93-1F21-723E-81B7-C52EF6B6A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974" y="3995730"/>
            <a:ext cx="4126004" cy="204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A7B3-62CE-C84C-1603-9CA73881994C}"/>
              </a:ext>
            </a:extLst>
          </p:cNvPr>
          <p:cNvSpPr txBox="1"/>
          <p:nvPr/>
        </p:nvSpPr>
        <p:spPr>
          <a:xfrm>
            <a:off x="628777" y="582997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Fig 22. Closed-Loop Model Response to W</a:t>
            </a:r>
            <a:r>
              <a:rPr lang="en-US" sz="1400" i="1" baseline="-25000"/>
              <a:t>o</a:t>
            </a:r>
            <a:r>
              <a:rPr lang="en-US" sz="1400" i="1"/>
              <a:t> changes (A) Base Model (From Annual conditions data) (B) Increased W</a:t>
            </a:r>
            <a:r>
              <a:rPr lang="en-US" sz="1400" i="1" baseline="-25000"/>
              <a:t>o</a:t>
            </a:r>
            <a:r>
              <a:rPr lang="en-US" sz="1400" i="1"/>
              <a:t>  (C) Decreased W</a:t>
            </a:r>
            <a:r>
              <a:rPr lang="en-US" sz="1400" i="1" baseline="-25000"/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892D8-8699-2C77-D07B-6A858FC735DD}"/>
              </a:ext>
            </a:extLst>
          </p:cNvPr>
          <p:cNvSpPr txBox="1"/>
          <p:nvPr/>
        </p:nvSpPr>
        <p:spPr>
          <a:xfrm>
            <a:off x="7088274" y="5937691"/>
            <a:ext cx="430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(C) Decreased W</a:t>
            </a:r>
            <a:r>
              <a:rPr lang="en-US" sz="1400" i="1" baseline="-2500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737823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Results and Discussion – Economic, Sustainability &amp; Innovation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18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BD27B9-51D6-C128-8E20-B8B1FC8E4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765264"/>
              </p:ext>
            </p:extLst>
          </p:nvPr>
        </p:nvGraphicFramePr>
        <p:xfrm>
          <a:off x="1027043" y="2184061"/>
          <a:ext cx="10185440" cy="4030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573">
                  <a:extLst>
                    <a:ext uri="{9D8B030D-6E8A-4147-A177-3AD203B41FA5}">
                      <a16:colId xmlns:a16="http://schemas.microsoft.com/office/drawing/2014/main" val="2927774632"/>
                    </a:ext>
                  </a:extLst>
                </a:gridCol>
                <a:gridCol w="1706968">
                  <a:extLst>
                    <a:ext uri="{9D8B030D-6E8A-4147-A177-3AD203B41FA5}">
                      <a16:colId xmlns:a16="http://schemas.microsoft.com/office/drawing/2014/main" val="2604213037"/>
                    </a:ext>
                  </a:extLst>
                </a:gridCol>
                <a:gridCol w="1537881">
                  <a:extLst>
                    <a:ext uri="{9D8B030D-6E8A-4147-A177-3AD203B41FA5}">
                      <a16:colId xmlns:a16="http://schemas.microsoft.com/office/drawing/2014/main" val="366558967"/>
                    </a:ext>
                  </a:extLst>
                </a:gridCol>
                <a:gridCol w="5243018">
                  <a:extLst>
                    <a:ext uri="{9D8B030D-6E8A-4147-A177-3AD203B41FA5}">
                      <a16:colId xmlns:a16="http://schemas.microsoft.com/office/drawing/2014/main" val="3859696175"/>
                    </a:ext>
                  </a:extLst>
                </a:gridCol>
              </a:tblGrid>
              <a:tr h="59802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Standard 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Proposed</a:t>
                      </a:r>
                      <a:r>
                        <a:rPr lang="en-US" sz="16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254279"/>
                  </a:ext>
                </a:extLst>
              </a:tr>
              <a:tr h="1144093">
                <a:tc>
                  <a:txBody>
                    <a:bodyPr/>
                    <a:lstStyle/>
                    <a:p>
                      <a:r>
                        <a:rPr lang="en-US" sz="1600"/>
                        <a:t>Operational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Very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Typical low maintenance costs for EC systems.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Main fluid in the governing process is water.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Low electrical consumption for Desiccant Wheel (DW) and blower motors because of the very low RPM needed.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31816"/>
                  </a:ext>
                </a:extLst>
              </a:tr>
              <a:tr h="1667107">
                <a:tc>
                  <a:txBody>
                    <a:bodyPr/>
                    <a:lstStyle/>
                    <a:p>
                      <a:r>
                        <a:rPr lang="en-US" sz="1600"/>
                        <a:t>Emissions/ Environment Concerns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Very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Lower energy usage, thus contributing to a lower carbon footprint.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typical evaporation cooling unit has been found to be capable of reducing C0</a:t>
                      </a:r>
                      <a:r>
                        <a:rPr lang="en-US" sz="1600" b="0" i="0" kern="1200" baseline="-25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emissions by up to 80% [8].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No hydrocarbon-based coolants being released into the environment.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917560"/>
                  </a:ext>
                </a:extLst>
              </a:tr>
              <a:tr h="621079">
                <a:tc>
                  <a:txBody>
                    <a:bodyPr/>
                    <a:lstStyle/>
                    <a:p>
                      <a:r>
                        <a:rPr lang="en-US" sz="1600"/>
                        <a:t>Innovative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Proposed system with Temperature and Humidity control will be a novel system on the market.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5524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A4C953A-0593-0B60-671C-41E2E352DB14}"/>
              </a:ext>
            </a:extLst>
          </p:cNvPr>
          <p:cNvSpPr txBox="1"/>
          <p:nvPr/>
        </p:nvSpPr>
        <p:spPr>
          <a:xfrm>
            <a:off x="1027043" y="1737360"/>
            <a:ext cx="11068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Rubric: 1 – Very Low           2 – Low          3 – Normal        4 – High    5 – Very High </a:t>
            </a:r>
          </a:p>
        </p:txBody>
      </p:sp>
    </p:spTree>
    <p:extLst>
      <p:ext uri="{BB962C8B-B14F-4D97-AF65-F5344CB8AC3E}">
        <p14:creationId xmlns:p14="http://schemas.microsoft.com/office/powerpoint/2010/main" val="1574414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5175"/>
            <a:ext cx="10273862" cy="1450757"/>
          </a:xfrm>
        </p:spPr>
        <p:txBody>
          <a:bodyPr/>
          <a:lstStyle/>
          <a:p>
            <a:r>
              <a:rPr lang="en-US"/>
              <a:t>Conclusion and Future Recommendations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F65BFF3-A9AF-471A-BDE6-F184D26D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17560"/>
            <a:ext cx="10430196" cy="4143328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 algn="l">
              <a:buNone/>
            </a:pPr>
            <a:r>
              <a:rPr lang="en-US" b="1" i="0">
                <a:solidFill>
                  <a:srgbClr val="FF0000"/>
                </a:solidFill>
                <a:effectLst/>
                <a:latin typeface="Söhne"/>
              </a:rPr>
              <a:t>In Conclusion, 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Developed a residential thermal dynamics model for control of temperature and humidity.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Introduced an adaptable EC/DW MIMO system for residential spaces, suitable for diverse climates.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Conducted a comparison and assessment, revealing significant benefits to energy and sustainability  compared to vapor-compression AC systems</a:t>
            </a:r>
          </a:p>
          <a:p>
            <a:pPr marL="0" indent="0" algn="l">
              <a:buNone/>
            </a:pPr>
            <a:r>
              <a:rPr lang="en-US" b="1">
                <a:solidFill>
                  <a:srgbClr val="FF0000"/>
                </a:solidFill>
                <a:latin typeface="Söhne"/>
              </a:rPr>
              <a:t>Future Recommendations</a:t>
            </a:r>
            <a:endParaRPr lang="en-US" b="1" i="0">
              <a:solidFill>
                <a:srgbClr val="FF0000"/>
              </a:solidFill>
              <a:effectLst/>
              <a:latin typeface="Söhne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Explore </a:t>
            </a:r>
            <a:r>
              <a:rPr lang="en-US">
                <a:solidFill>
                  <a:srgbClr val="374151"/>
                </a:solidFill>
                <a:latin typeface="Söhne"/>
              </a:rPr>
              <a:t>p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roposed system integration with renewable energy sources, further enhancing sustainability.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Research advanced materials and technologies for improved efficiency and durability of the EC/DW system.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A more in-depth search into control hardware to implement ANN model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EA61D8B-0249-8C65-01D0-3ED956AC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2108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336768"/>
            <a:ext cx="10058400" cy="1450757"/>
          </a:xfrm>
        </p:spPr>
        <p:txBody>
          <a:bodyPr/>
          <a:lstStyle/>
          <a:p>
            <a:r>
              <a:rPr lang="en-US"/>
              <a:t>References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6E31-05E3-2091-B99B-1D55BBB55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50" y="1787525"/>
            <a:ext cx="11645550" cy="3950545"/>
          </a:xfrm>
        </p:spPr>
        <p:txBody>
          <a:bodyPr vert="horz" lIns="0" tIns="45720" rIns="0" bIns="45720" numCol="2" rtlCol="0" anchor="t">
            <a:noAutofit/>
          </a:bodyPr>
          <a:lstStyle/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[1]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P. M.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Cuce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S.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Riffat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"A state of the art review of evaporative cooling systems for building applications,"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Renew. Sustain. Energy Rev.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54, pp. 1240-1249, 2016. [Online]. Available: </a:t>
            </a:r>
            <a:r>
              <a:rPr lang="en-US" sz="1200" b="0" i="0" u="none" strike="noStrike">
                <a:solidFill>
                  <a:srgbClr val="374151"/>
                </a:solidFill>
                <a:effectLst/>
                <a:latin typeface="Söhne"/>
                <a:hlinkClick r:id="rId2"/>
              </a:rPr>
              <a:t>https://doi.org/10.1016/j.rser.2015.10.066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[2]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"Evaporative cooling... The rationale evaporates,"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Electrical Connection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Jul. 30, 2015. [Online]. Available: </a:t>
            </a:r>
            <a:r>
              <a:rPr lang="en-US" sz="1200" b="0" i="0" u="none" strike="noStrike">
                <a:solidFill>
                  <a:srgbClr val="374151"/>
                </a:solidFill>
                <a:effectLst/>
                <a:latin typeface="Söhne"/>
                <a:hlinkClick r:id="rId3"/>
              </a:rPr>
              <a:t>https://electricalconnection.com.au/evaporative-cooling-the-rationale-evaporates/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[3]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F. J. D. I. Dale, E.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Seborg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T. F. Edgar, D. A. Mellichamp, "Process Dynamics and Control," 4th ed. Wiley India Pvt. Limited, 2016.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[4]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S. J. Qin and T. A.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Badgwell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"A survey of industrial model predictive control technology,"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Control engineering practice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11, no. 7, pp. 733-764, 2003.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[5]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K.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Daou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R. Z. Wang, Z. Z. Xia, "Desiccant cooling air conditioning: a review,"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Renewable and sustainable energy reviews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10, no. 2, pp. 55-77, 2006.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[6]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B.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Riangvilaikul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 and S. Kumar, "An experimental study of a novel dew point evaporative cooling system,"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Energy and Buildings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42, no. 5, pp. 637-644, 2010.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[7]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C. X. Jia, Y. J. Dai, J. Y. Wu, R. Z. Wang, "Use of compound desiccant to develop high performance desiccant cooling system,"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International journal of refrigeration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30, no. 2, pp. 345-353, 2007.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[8]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G.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Heidarinejad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 and H.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Pasdarshahri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"Potential of a desiccant-evaporative cooling system performance in a multi-climate country,"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International Journal of Refrigeration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34, no. 5, pp. 1251-1261, 2011.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[9]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M. M. Rafique, P.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Gandhidasan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S. Rehman, L. M. Al-Hadhrami, "A review on desiccant based evaporative cooling systems,"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Renewable and Sustainable Energy Reviews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45, pp. 145-159, 2015.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[10]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D. B. Jani, M. Mishra, P. K. Sahoo, "Solid desiccant air conditioning–A state of the art review,"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Renewable and Sustainable Energy Reviews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60, pp. 1451-1469, 2016.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[11]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P. Yost, "How Active Dehumidification Works," </a:t>
            </a:r>
            <a:r>
              <a:rPr lang="en-US" sz="1200" b="0" i="1" err="1">
                <a:solidFill>
                  <a:srgbClr val="374151"/>
                </a:solidFill>
                <a:effectLst/>
                <a:latin typeface="Söhne"/>
              </a:rPr>
              <a:t>BuildingGreen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Sep. 3, 2013. [Online]. Available: </a:t>
            </a:r>
            <a:r>
              <a:rPr lang="en-US" sz="1200" b="0" i="0" u="none" strike="noStrike">
                <a:solidFill>
                  <a:srgbClr val="374151"/>
                </a:solidFill>
                <a:effectLst/>
                <a:latin typeface="Söhne"/>
                <a:hlinkClick r:id="rId4"/>
              </a:rPr>
              <a:t>https://www.buildinggreen.com/primer/how-active-dehumidification-works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[12]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Y. Lee, S. Park, S. Kang, "Performance analysis of a solid desiccant cooling system for a residential air conditioning system,"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Appl. Therm. Eng.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182, p. 116091, 2021, [Online]. Available: [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doi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: 10.1016/j.applthermaleng.2020.116091](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doi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: 10.1016/j.applthermaleng.2020.116091).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[13]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A. K. Verma, L. Yadav, N. Kumar, A. Yadav, "Mathematical investigation of different parameters of the passive desiccant wheel," </a:t>
            </a:r>
            <a:r>
              <a:rPr lang="en-US" sz="1200" b="0" i="1" err="1">
                <a:solidFill>
                  <a:srgbClr val="374151"/>
                </a:solidFill>
                <a:effectLst/>
                <a:latin typeface="Söhne"/>
              </a:rPr>
              <a:t>Numer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. Heat Transf. Part A Appl.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0, no. 0, pp. 1-20, 2023, [Online]. Available: [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doi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: 10.1080/10407782.2023.2172491](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doi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: 10.1080/10407782.2023.2172491).</a:t>
            </a:r>
          </a:p>
          <a:p>
            <a:pPr marL="0" indent="0" algn="l">
              <a:buNone/>
            </a:pPr>
            <a:r>
              <a:rPr lang="en-US" sz="1200" b="0" i="0">
                <a:solidFill>
                  <a:schemeClr val="accent1"/>
                </a:solidFill>
                <a:effectLst/>
                <a:latin typeface="Söhne"/>
              </a:rPr>
              <a:t>[14] 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G. Harriman, M. J. Witte, A.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Czachorsk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D. R. </a:t>
            </a:r>
            <a:r>
              <a:rPr lang="en-US" sz="1200" b="0" i="0" err="1">
                <a:solidFill>
                  <a:srgbClr val="374151"/>
                </a:solidFill>
                <a:effectLst/>
                <a:latin typeface="Söhne"/>
              </a:rPr>
              <a:t>Kosar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"Evaluating active desiccant systems for ventilating commercial buildings," </a:t>
            </a:r>
            <a:r>
              <a:rPr lang="en-US" sz="1200" b="0" i="1">
                <a:solidFill>
                  <a:srgbClr val="374151"/>
                </a:solidFill>
                <a:effectLst/>
                <a:latin typeface="Söhne"/>
              </a:rPr>
              <a:t>ASHRAE J.</a:t>
            </a:r>
            <a:r>
              <a:rPr lang="en-US" sz="1200" b="0" i="0">
                <a:solidFill>
                  <a:srgbClr val="374151"/>
                </a:solidFill>
                <a:effectLst/>
                <a:latin typeface="Söhne"/>
              </a:rPr>
              <a:t>, vol. 41, no. 10, pp. 28-37, 1999.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300">
              <a:solidFill>
                <a:schemeClr val="tx1"/>
              </a:solidFill>
              <a:ea typeface="Calibri" panose="020F0502020204030204"/>
              <a:cs typeface="Calibri"/>
            </a:endParaRPr>
          </a:p>
          <a:p>
            <a:pPr marL="457200" indent="-457200">
              <a:buClr>
                <a:schemeClr val="tx1"/>
              </a:buClr>
              <a:buAutoNum type="arabicPeriod"/>
            </a:pPr>
            <a:endParaRPr lang="en-US" sz="1300">
              <a:solidFill>
                <a:schemeClr val="tx1"/>
              </a:solidFill>
              <a:ea typeface="Calibri" panose="020F0502020204030204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88206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5" name="Straight Connector 3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3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01716-9426-D71D-C2D4-883EAA1E7DAA}"/>
              </a:ext>
            </a:extLst>
          </p:cNvPr>
          <p:cNvSpPr txBox="1"/>
          <p:nvPr/>
        </p:nvSpPr>
        <p:spPr>
          <a:xfrm>
            <a:off x="2899524" y="1524000"/>
            <a:ext cx="6032039" cy="201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8BC54-BC92-3366-132E-1AF3E2EC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2658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Appendix A – Files &amp; Video Presentation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6E31-05E3-2091-B99B-1D55BBB55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60494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>
                <a:solidFill>
                  <a:srgbClr val="2998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https://uthsct.sharepoint.com/sites/ProcessControlCourseProject/Shared%20Documents/General/Recordings/Meeting%20in%20_General_-20231207_231634-Meeting%20Recording.mp4?web=1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Simulink and MATLAB models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>
                <a:hlinkClick r:id="rId3"/>
              </a:rPr>
              <a:t>Open and closed loop models</a:t>
            </a:r>
            <a:endParaRPr lang="en-US" u="sng">
              <a:hlinkClick r:id="rId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 relevant project documents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>
                <a:hlinkClick r:id="rId5"/>
              </a:rPr>
              <a:t>Project documents</a:t>
            </a:r>
            <a:endParaRPr lang="en-US" u="sng">
              <a:hlinkClick r:id="rId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836152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B – 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23</a:t>
            </a:r>
          </a:p>
        </p:txBody>
      </p:sp>
      <p:pic>
        <p:nvPicPr>
          <p:cNvPr id="11" name="Picture 10" descr="A graph of progress bar&#10;&#10;Description automatically generated">
            <a:extLst>
              <a:ext uri="{FF2B5EF4-FFF2-40B4-BE49-F238E27FC236}">
                <a16:creationId xmlns:a16="http://schemas.microsoft.com/office/drawing/2014/main" id="{FE950485-8BE6-4E20-8A24-50D08E55B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023967"/>
            <a:ext cx="5372100" cy="3956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7BFFAC-5D10-4862-4223-29BAC40B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2023966"/>
            <a:ext cx="6233025" cy="39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3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6FAF-E9EC-18A0-9A64-D2246D35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456F-B45F-888C-928B-76D97F83A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625" y="1914841"/>
            <a:ext cx="6878972" cy="3683181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sz="2200"/>
              <a:t>An evaporative cooler (EC) is a device that cools air through the evaporation of water using a heat and mass transfer process.</a:t>
            </a:r>
          </a:p>
          <a:p>
            <a:pPr marL="0" indent="0">
              <a:buNone/>
            </a:pPr>
            <a:r>
              <a:rPr lang="en-US" sz="2200"/>
              <a:t>Evaporative cooling differs from vapor-compression based AC systems by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/>
              <a:t>Consuming less energy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/>
              <a:t>Being more environmentally friendly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/>
              <a:t> Optimal performance in hot and dry climate conditions</a:t>
            </a:r>
            <a:r>
              <a:rPr lang="en-US" sz="2200" b="1" baseline="30000"/>
              <a:t>1</a:t>
            </a:r>
            <a:r>
              <a:rPr lang="en-US" sz="2200"/>
              <a:t> </a:t>
            </a:r>
            <a:endParaRPr lang="en-US" sz="2200" b="1"/>
          </a:p>
          <a:p>
            <a:pPr marL="0" indent="0">
              <a:buNone/>
            </a:pPr>
            <a:r>
              <a:rPr lang="en-US" sz="2200">
                <a:cs typeface="Calibri"/>
              </a:rPr>
              <a:t>This project will focus on a direct evaporative cooling AC system with a desiccant wheel for temperature and humidity control.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E43AE-3358-58B2-D283-EABA1E0B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pic>
        <p:nvPicPr>
          <p:cNvPr id="5" name="Picture 4" descr="Diagram of evaporative air cooler&#10;&#10;Description automatically generated">
            <a:extLst>
              <a:ext uri="{FF2B5EF4-FFF2-40B4-BE49-F238E27FC236}">
                <a16:creationId xmlns:a16="http://schemas.microsoft.com/office/drawing/2014/main" id="{0C2EE849-4FAD-0D92-C2E9-9FF420AE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481" y="2309795"/>
            <a:ext cx="3739953" cy="2940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171EF-731A-D4F7-BF2F-C59510015F0D}"/>
              </a:ext>
            </a:extLst>
          </p:cNvPr>
          <p:cNvSpPr txBox="1"/>
          <p:nvPr/>
        </p:nvSpPr>
        <p:spPr>
          <a:xfrm>
            <a:off x="7980864" y="5288612"/>
            <a:ext cx="4211135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i="1"/>
              <a:t>Fig 1.  Operation of the Evaporative cooling system.</a:t>
            </a:r>
            <a:r>
              <a:rPr lang="en-US" sz="1400" b="1" i="1" baseline="30000"/>
              <a:t>3</a:t>
            </a:r>
          </a:p>
          <a:p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80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C – New Relevant Changes Made from Progress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1AAE1-CBEE-4189-B183-B37A48D461EA}"/>
              </a:ext>
            </a:extLst>
          </p:cNvPr>
          <p:cNvSpPr txBox="1"/>
          <p:nvPr/>
        </p:nvSpPr>
        <p:spPr>
          <a:xfrm>
            <a:off x="863600" y="1779687"/>
            <a:ext cx="5066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Changes Based On Instructor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Implemented ANN Empirical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References were modified completely to meet IEEE referencing style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Clearly defined inputs and references in response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Graphs labels are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Contents in Results and Methodology slides from previous report have been rectified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1D0F4-A2FA-FF5D-45E9-455D11D5DC4A}"/>
              </a:ext>
            </a:extLst>
          </p:cNvPr>
          <p:cNvSpPr txBox="1"/>
          <p:nvPr/>
        </p:nvSpPr>
        <p:spPr>
          <a:xfrm>
            <a:off x="863600" y="4365010"/>
            <a:ext cx="4995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Changes Completed As Project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Implemented ANN Empirical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Perform the controller design with appropriate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Completed a quality oral video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A8801-E540-D125-B092-E9C322EE21AF}"/>
              </a:ext>
            </a:extLst>
          </p:cNvPr>
          <p:cNvSpPr txBox="1"/>
          <p:nvPr/>
        </p:nvSpPr>
        <p:spPr>
          <a:xfrm>
            <a:off x="6546788" y="1813862"/>
            <a:ext cx="49956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Changes / Additions Based On Project Objectives and Team’s Preferred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New plant model based on ODE with Initial conditions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Energy savings assessment and comparison between standard AC system and Proposed EC/DW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Future Recommendations on Project</a:t>
            </a:r>
          </a:p>
        </p:txBody>
      </p:sp>
    </p:spTree>
    <p:extLst>
      <p:ext uri="{BB962C8B-B14F-4D97-AF65-F5344CB8AC3E}">
        <p14:creationId xmlns:p14="http://schemas.microsoft.com/office/powerpoint/2010/main" val="337131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5BFFB-8F39-A3D8-E35C-C759D706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9" y="73020"/>
            <a:ext cx="6505180" cy="66159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Appendix D – Video Check List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14872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51" y="653566"/>
            <a:ext cx="11551641" cy="1087990"/>
          </a:xfrm>
        </p:spPr>
        <p:txBody>
          <a:bodyPr/>
          <a:lstStyle/>
          <a:p>
            <a:r>
              <a:rPr lang="en-US"/>
              <a:t>Appendix E - Methodology (System Schematic)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8B5550-BA17-4BD5-A2DF-1E9180D90C04}"/>
              </a:ext>
            </a:extLst>
          </p:cNvPr>
          <p:cNvGrpSpPr/>
          <p:nvPr/>
        </p:nvGrpSpPr>
        <p:grpSpPr>
          <a:xfrm>
            <a:off x="4045868" y="1720413"/>
            <a:ext cx="7874381" cy="3396070"/>
            <a:chOff x="1589107" y="1741556"/>
            <a:chExt cx="7874381" cy="339607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ACF2505-2B61-4644-9558-32D8C4A70A1E}"/>
                </a:ext>
              </a:extLst>
            </p:cNvPr>
            <p:cNvGrpSpPr/>
            <p:nvPr/>
          </p:nvGrpSpPr>
          <p:grpSpPr>
            <a:xfrm>
              <a:off x="1589107" y="1741556"/>
              <a:ext cx="7874381" cy="3396070"/>
              <a:chOff x="312246" y="936434"/>
              <a:chExt cx="11879752" cy="419514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318FEC-F244-4003-8678-CE48E8291D56}"/>
                  </a:ext>
                </a:extLst>
              </p:cNvPr>
              <p:cNvSpPr txBox="1"/>
              <p:nvPr/>
            </p:nvSpPr>
            <p:spPr>
              <a:xfrm>
                <a:off x="2465626" y="4751381"/>
                <a:ext cx="1705445" cy="380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Gas Furnace 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ECE3272-B796-48C3-B8BB-A1169D50E5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4563" y="2889023"/>
                <a:ext cx="71966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EF2D9F0-D848-4503-ADB2-FB5F6A479497}"/>
                  </a:ext>
                </a:extLst>
              </p:cNvPr>
              <p:cNvGrpSpPr/>
              <p:nvPr/>
            </p:nvGrpSpPr>
            <p:grpSpPr>
              <a:xfrm>
                <a:off x="312246" y="936434"/>
                <a:ext cx="11879752" cy="4044964"/>
                <a:chOff x="312246" y="936434"/>
                <a:chExt cx="11879752" cy="404496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CA049BF-A937-4235-9F60-7F8EFACEA8E1}"/>
                    </a:ext>
                  </a:extLst>
                </p:cNvPr>
                <p:cNvSpPr/>
                <p:nvPr/>
              </p:nvSpPr>
              <p:spPr>
                <a:xfrm>
                  <a:off x="3284644" y="3255487"/>
                  <a:ext cx="1036198" cy="9245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DFABEEBC-2B9D-4535-BDD3-4C6DE554A08C}"/>
                    </a:ext>
                  </a:extLst>
                </p:cNvPr>
                <p:cNvGrpSpPr/>
                <p:nvPr/>
              </p:nvGrpSpPr>
              <p:grpSpPr>
                <a:xfrm>
                  <a:off x="312246" y="936434"/>
                  <a:ext cx="11879752" cy="4044964"/>
                  <a:chOff x="75916" y="1250354"/>
                  <a:chExt cx="11793793" cy="3562808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0E93365F-8CBE-4B63-9922-3705A21A199E}"/>
                      </a:ext>
                    </a:extLst>
                  </p:cNvPr>
                  <p:cNvSpPr/>
                  <p:nvPr/>
                </p:nvSpPr>
                <p:spPr>
                  <a:xfrm>
                    <a:off x="9001124" y="2044838"/>
                    <a:ext cx="2868585" cy="2768324"/>
                  </a:xfrm>
                  <a:prstGeom prst="rect">
                    <a:avLst/>
                  </a:prstGeom>
                  <a:solidFill>
                    <a:schemeClr val="bg2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41731602-44D8-44DD-BDD0-754096B0C67E}"/>
                      </a:ext>
                    </a:extLst>
                  </p:cNvPr>
                  <p:cNvGrpSpPr/>
                  <p:nvPr/>
                </p:nvGrpSpPr>
                <p:grpSpPr>
                  <a:xfrm>
                    <a:off x="75916" y="1250354"/>
                    <a:ext cx="10826854" cy="3360209"/>
                    <a:chOff x="75916" y="1250354"/>
                    <a:chExt cx="10826854" cy="3360209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7D93162A-850B-4AD7-B53A-F4AECCDC4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6555" y="2499473"/>
                      <a:ext cx="1028700" cy="1620745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FC311BF8-1574-4804-86D3-03C0B3AA8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2132" y="2491444"/>
                      <a:ext cx="1028700" cy="162877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0A30E80F-F3B3-49F8-B434-97F83DBB3B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915" y="3305832"/>
                      <a:ext cx="1962199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17E34FCA-BF3D-472A-805D-79CC35F63E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59130" y="2549085"/>
                      <a:ext cx="4427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(2)</a:t>
                      </a:r>
                    </a:p>
                  </p:txBody>
                </p: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634065C-203B-4C23-842F-44B11C3C4E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953818" y="3296139"/>
                      <a:ext cx="3657600" cy="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5E4ED0A4-6D1F-42D8-80D2-CC81CDB166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50620" y="3898763"/>
                      <a:ext cx="840513" cy="407193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D22AFDB3-8B24-471C-870D-F7563518FA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25360" y="4305956"/>
                      <a:ext cx="1425261" cy="0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08EF2B65-7674-4CD8-BA5A-2C8543758A1E}"/>
                        </a:ext>
                      </a:extLst>
                    </p:cNvPr>
                    <p:cNvCxnSpPr>
                      <a:cxnSpLocks/>
                      <a:stCxn id="40" idx="3"/>
                    </p:cNvCxnSpPr>
                    <p:nvPr/>
                  </p:nvCxnSpPr>
                  <p:spPr>
                    <a:xfrm>
                      <a:off x="6650832" y="3305832"/>
                      <a:ext cx="234315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87BE30C7-3AD7-40BF-B418-E0AE3FD0C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970" y="2491444"/>
                      <a:ext cx="1028700" cy="814388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28575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DAA40877-B803-42C2-862E-75DF224BA5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07489" y="2600865"/>
                      <a:ext cx="4427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(3)</a:t>
                      </a: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5802F68-AD1F-438B-825D-9D4F152ED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14812" y="2593878"/>
                      <a:ext cx="4427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(4)</a:t>
                      </a: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24D8435D-81BE-4F18-8F65-CCCC09873D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7913" y="3275111"/>
                      <a:ext cx="13548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b="1"/>
                        <a:t>Occupied Space</a:t>
                      </a: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5BDBBA66-E06B-4AEE-8228-9A7F48E384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0010" y="3510310"/>
                      <a:ext cx="4427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(5)</a:t>
                      </a:r>
                    </a:p>
                  </p:txBody>
                </p: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70D08FE5-198C-42AF-97C2-B68C9597919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1481246" y="1852190"/>
                      <a:ext cx="385762" cy="9644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EB5AE6B7-E9A5-4A2B-95AB-72E7B5A656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50832" y="2969004"/>
                      <a:ext cx="623718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942D70B5-6BE4-48A5-B4A0-459C881447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650832" y="3850338"/>
                      <a:ext cx="2350292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0C4BDB19-A1CC-4079-9964-00FF615E4B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632" y="1512564"/>
                      <a:ext cx="2774079" cy="33487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b="1"/>
                        <a:t>Desiccant Wheel (DW)</a:t>
                      </a:r>
                    </a:p>
                  </p:txBody>
                </p: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EDD9538E-DDC3-4C91-8569-8301E2FD06D1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514855" y="1773575"/>
                      <a:ext cx="385762" cy="9644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0BFA318B-1F62-4AA7-9B6C-0F5B7C6C27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0339" y="1311909"/>
                      <a:ext cx="2090980" cy="5692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400" b="1"/>
                        <a:t>Heat Recovery </a:t>
                      </a:r>
                    </a:p>
                    <a:p>
                      <a:pPr algn="ctr"/>
                      <a:r>
                        <a:rPr lang="en-US" sz="1400" b="1"/>
                        <a:t>Ventilator (HRV)</a:t>
                      </a:r>
                    </a:p>
                  </p:txBody>
                </p: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58E8C4CA-BA7D-4BC3-ACD6-11DF2460E29A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7626488" y="1709300"/>
                      <a:ext cx="385762" cy="9644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4F400D1A-07AC-4900-94A3-EF25565AE0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7400" y="1250354"/>
                      <a:ext cx="105817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400" b="1"/>
                        <a:t>Evaporative</a:t>
                      </a:r>
                    </a:p>
                    <a:p>
                      <a:pPr algn="ctr"/>
                      <a:r>
                        <a:rPr lang="en-US" sz="1400" b="1"/>
                        <a:t>Cooler (EC)</a:t>
                      </a:r>
                    </a:p>
                  </p:txBody>
                </p: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1F6F515E-D1C4-43BF-B811-938231AD3838}"/>
                        </a:ext>
                      </a:extLst>
                    </p:cNvPr>
                    <p:cNvCxnSpPr>
                      <a:cxnSpLocks/>
                      <a:stCxn id="27" idx="0"/>
                    </p:cNvCxnSpPr>
                    <p:nvPr/>
                  </p:nvCxnSpPr>
                  <p:spPr>
                    <a:xfrm flipV="1">
                      <a:off x="3060267" y="3850339"/>
                      <a:ext cx="245417" cy="760224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2EE420B6-9E1C-4F15-B4C8-254E9977D6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916" y="2963210"/>
                      <a:ext cx="1035844" cy="4763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Arrow Connector 64">
                      <a:extLst>
                        <a:ext uri="{FF2B5EF4-FFF2-40B4-BE49-F238E27FC236}">
                          <a16:creationId xmlns:a16="http://schemas.microsoft.com/office/drawing/2014/main" id="{304C47FD-58BE-41F5-A478-C7A2171DA0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3912" y="3895602"/>
                      <a:ext cx="999851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ED156191-D4C8-429A-92C1-69800F1B7F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25360" y="3920194"/>
                      <a:ext cx="0" cy="400050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E8F2373B-45C2-405B-8E44-1D995F22B5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6595" y="2852883"/>
                  <a:ext cx="3505075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6C4C17-9A9C-4DFD-A0AC-87ABBB290B06}"/>
                    </a:ext>
                  </a:extLst>
                </p:cNvPr>
                <p:cNvSpPr txBox="1"/>
                <p:nvPr/>
              </p:nvSpPr>
              <p:spPr>
                <a:xfrm>
                  <a:off x="481915" y="2415725"/>
                  <a:ext cx="445978" cy="4193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rgbClr val="0070C0"/>
                      </a:solidFill>
                    </a:rPr>
                    <a:t>(1)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9EFC6939-C61F-48EC-8432-3F6CC22723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9064" y="3945401"/>
                  <a:ext cx="915580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63C80B-2302-41F7-AAB8-48F5D0F20CC3}"/>
                    </a:ext>
                  </a:extLst>
                </p:cNvPr>
                <p:cNvSpPr txBox="1"/>
                <p:nvPr/>
              </p:nvSpPr>
              <p:spPr>
                <a:xfrm>
                  <a:off x="4496882" y="3939664"/>
                  <a:ext cx="663710" cy="4562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0070C0"/>
                      </a:solidFill>
                    </a:rPr>
                    <a:t>(6)</a:t>
                  </a:r>
                </a:p>
              </p:txBody>
            </p:sp>
          </p:grp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8F9B1A-57D2-4D3A-AEAF-C60424A99120}"/>
                </a:ext>
              </a:extLst>
            </p:cNvPr>
            <p:cNvSpPr txBox="1"/>
            <p:nvPr/>
          </p:nvSpPr>
          <p:spPr>
            <a:xfrm>
              <a:off x="3063223" y="3795934"/>
              <a:ext cx="439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70C0"/>
                  </a:solidFill>
                </a:rPr>
                <a:t>(7)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94B7AC0-D676-4A10-AA5E-FA6D51E42478}"/>
                </a:ext>
              </a:extLst>
            </p:cNvPr>
            <p:cNvSpPr txBox="1"/>
            <p:nvPr/>
          </p:nvSpPr>
          <p:spPr>
            <a:xfrm>
              <a:off x="1736489" y="3794335"/>
              <a:ext cx="439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70C0"/>
                  </a:solidFill>
                </a:rPr>
                <a:t>(8)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B942990-1ABC-4F29-984E-13DFF6C4B116}"/>
              </a:ext>
            </a:extLst>
          </p:cNvPr>
          <p:cNvSpPr txBox="1"/>
          <p:nvPr/>
        </p:nvSpPr>
        <p:spPr>
          <a:xfrm>
            <a:off x="4633184" y="5310130"/>
            <a:ext cx="1833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 – Outdoor air </a:t>
            </a:r>
          </a:p>
          <a:p>
            <a:r>
              <a:rPr lang="en-US"/>
              <a:t>2 – Dry air</a:t>
            </a:r>
          </a:p>
          <a:p>
            <a:r>
              <a:rPr lang="en-US"/>
              <a:t>3 – Cool dry air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A6677C-7737-4E3D-B9D3-2AE840F1DDBF}"/>
              </a:ext>
            </a:extLst>
          </p:cNvPr>
          <p:cNvSpPr txBox="1"/>
          <p:nvPr/>
        </p:nvSpPr>
        <p:spPr>
          <a:xfrm>
            <a:off x="6265929" y="5319122"/>
            <a:ext cx="307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 – Cold humid air into room </a:t>
            </a:r>
          </a:p>
          <a:p>
            <a:r>
              <a:rPr lang="en-US"/>
              <a:t>5 – Cool humid air exhaust</a:t>
            </a:r>
          </a:p>
          <a:p>
            <a:r>
              <a:rPr lang="en-US"/>
              <a:t>6 – Mild heated less humid air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3D8A29-E96E-47F3-A9DF-2BED19F014D7}"/>
              </a:ext>
            </a:extLst>
          </p:cNvPr>
          <p:cNvSpPr txBox="1"/>
          <p:nvPr/>
        </p:nvSpPr>
        <p:spPr>
          <a:xfrm>
            <a:off x="9087171" y="5307661"/>
            <a:ext cx="287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 – Hot dry air from furnace </a:t>
            </a:r>
          </a:p>
          <a:p>
            <a:r>
              <a:rPr lang="en-US"/>
              <a:t>8 – Hot humid air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2A234E3-6F40-425C-93AB-81B7824818D0}"/>
              </a:ext>
            </a:extLst>
          </p:cNvPr>
          <p:cNvSpPr txBox="1"/>
          <p:nvPr/>
        </p:nvSpPr>
        <p:spPr>
          <a:xfrm>
            <a:off x="503985" y="1899849"/>
            <a:ext cx="367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PROPOSED EC AND DW AC SYSTEM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71E55F-4735-4F8D-B180-5FA18502B71C}"/>
              </a:ext>
            </a:extLst>
          </p:cNvPr>
          <p:cNvSpPr txBox="1"/>
          <p:nvPr/>
        </p:nvSpPr>
        <p:spPr>
          <a:xfrm>
            <a:off x="388039" y="2222567"/>
            <a:ext cx="31706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/>
              <a:t>(1-2) Dehumidification by DW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/>
              <a:t>(2-3) Sensible Heat Exchange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/>
              <a:t>(3-4) Direct Evaporative Cooling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/>
              <a:t>(4-5) Conditioned Space Cooling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/>
          </a:p>
          <a:p>
            <a:pPr>
              <a:buClr>
                <a:schemeClr val="accent1"/>
              </a:buClr>
            </a:pPr>
            <a:r>
              <a:rPr lang="en-US">
                <a:solidFill>
                  <a:srgbClr val="FF0000"/>
                </a:solidFill>
              </a:rPr>
              <a:t>After Recirculation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/>
              <a:t>(5-6) Sensible Heat Exchange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/>
              <a:t>(6-7) Gas Furnace Air heating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/>
              <a:t>(7-8) DW regeneration with Hot Dry Air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4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3047"/>
            <a:ext cx="10058400" cy="1450757"/>
          </a:xfrm>
        </p:spPr>
        <p:txBody>
          <a:bodyPr/>
          <a:lstStyle/>
          <a:p>
            <a:r>
              <a:rPr lang="en-US"/>
              <a:t>Appendix F - Methodology (Load Calculations of Space)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D7E2820-12F4-1F89-B5AC-F980EAC7D7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680" y="1863454"/>
                <a:ext cx="11135360" cy="433315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/>
                  <a:t>                                                 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𝐿𝑎𝑡𝑒𝑛𝑡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𝐻𝑒𝑎𝑡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𝑓𝑔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𝐸𝑐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𝑓𝑔</m:t>
                        </m:r>
                      </m:sub>
                    </m:sSub>
                  </m:oMath>
                </a14:m>
                <a:r>
                  <a:rPr lang="en-US" sz="3300"/>
                  <a:t> </a:t>
                </a:r>
              </a:p>
              <a:p>
                <a:pPr algn="ctr"/>
                <a:r>
                  <a:rPr lang="en-US" sz="3300"/>
                  <a:t> 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𝑆𝑒𝑛𝑠𝑖𝑏𝑙𝑒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𝐻𝑒𝑎𝑡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sub>
                        </m:sSub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𝐶𝑝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sub>
                        </m:s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</a:rPr>
                      <m:t>); 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𝑈𝐴</m:t>
                            </m:r>
                          </m:e>
                        </m:d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𝐻𝑜𝑢𝑠𝑒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𝑇𝑜𝑡𝑎𝑙</m:t>
                        </m:r>
                      </m:sub>
                    </m:sSub>
                  </m:oMath>
                </a14:m>
                <a:endParaRPr lang="en-US" sz="3300"/>
              </a:p>
              <a:p>
                <a:pPr algn="ctr"/>
                <a:endParaRPr lang="en-US" sz="3300"/>
              </a:p>
              <a:p>
                <a:pPr algn="ctr"/>
                <a:r>
                  <a:rPr lang="en-US" sz="3300"/>
                  <a:t>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𝐸𝑛𝑣𝑒𝑙𝑜𝑝𝑒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𝐻𝑒𝑎𝑡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𝑇𝑟𝑎𝑛𝑠𝑓𝑒𝑟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𝐶𝑜𝑒𝑓𝑓𝑖𝑐𝑖𝑒𝑛𝑡</m:t>
                    </m:r>
                  </m:oMath>
                </a14:m>
                <a:r>
                  <a:rPr lang="en-US" sz="3300">
                    <a:solidFill>
                      <a:srgbClr val="FF0000"/>
                    </a:solidFill>
                  </a:rPr>
                  <a:t>: </a:t>
                </a:r>
              </a:p>
              <a:p>
                <a:pPr algn="ctr"/>
                <a:r>
                  <a:rPr lang="en-US" sz="330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3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={</m:t>
                        </m:r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𝑤𝑖𝑛𝑑𝑜𝑤</m:t>
                        </m:r>
                      </m:sub>
                    </m:sSub>
                    <m:sSub>
                      <m:sSubPr>
                        <m:ctrlPr>
                          <a:rPr lang="en-US" sz="3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𝑤𝑖𝑛𝑑𝑜𝑤</m:t>
                        </m:r>
                      </m:sub>
                    </m:sSub>
                    <m:r>
                      <a:rPr lang="en-US" sz="33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)+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𝑟𝑜𝑜𝑓</m:t>
                        </m:r>
                      </m:sub>
                    </m:sSub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𝑟𝑜𝑜𝑓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)+</m:t>
                    </m:r>
                  </m:oMath>
                </a14:m>
                <a:r>
                  <a:rPr lang="en-US" sz="33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𝑤𝑎𝑙𝑙</m:t>
                        </m:r>
                      </m:sub>
                    </m:sSub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𝑤𝑎𝑙𝑙</m:t>
                        </m:r>
                      </m:sub>
                    </m:sSub>
                  </m:oMath>
                </a14:m>
                <a:r>
                  <a:rPr lang="en-US" sz="330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𝑓𝑙𝑜𝑜𝑟</m:t>
                        </m:r>
                      </m:sub>
                    </m:sSub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𝑓𝑙𝑜𝑜𝑟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)+</m:t>
                    </m:r>
                  </m:oMath>
                </a14:m>
                <a:r>
                  <a:rPr lang="en-US" sz="33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𝑑𝑜𝑜𝑟</m:t>
                        </m:r>
                      </m:sub>
                    </m:sSub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𝑑𝑜𝑜𝑟</m:t>
                        </m:r>
                      </m:sub>
                    </m:sSub>
                    <m:r>
                      <a:rPr lang="en-US" sz="33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endParaRPr lang="en-US" sz="3300"/>
              </a:p>
              <a:p>
                <a:pPr algn="ctr"/>
                <a:endParaRPr lang="en-US" sz="3300"/>
              </a:p>
              <a:p>
                <a:pPr algn="ctr"/>
                <a14:m>
                  <m:oMath xmlns:m="http://schemas.openxmlformats.org/officeDocument/2006/math"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𝑆𝑒𝑛𝑠𝑖𝑏𝑙𝑒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𝐻𝑒𝑎𝑡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𝑅𝑎𝑡𝑖𝑜</m:t>
                    </m:r>
                    <m:r>
                      <a:rPr lang="en-US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𝑆𝐻𝑅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3300"/>
              </a:p>
              <a:p>
                <a:pPr algn="ctr"/>
                <a:r>
                  <a:rPr lang="en-US" sz="3300"/>
                  <a:t> </a:t>
                </a:r>
              </a:p>
              <a:p>
                <a:pPr algn="ctr"/>
                <a:r>
                  <a:rPr lang="en-US" sz="3300">
                    <a:solidFill>
                      <a:srgbClr val="FF0000"/>
                    </a:solidFill>
                  </a:rPr>
                  <a:t>Supply Volumetric flowrate required to maintain setpoint T : </a:t>
                </a: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𝐶𝐹𝑀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1.08(</m:t>
                            </m:r>
                            <m:sSub>
                              <m:sSubPr>
                                <m:ctrlPr>
                                  <a:rPr lang="en-US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3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3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300"/>
              </a:p>
              <a:p>
                <a:endParaRPr lang="en-US" sz="2800"/>
              </a:p>
              <a:p>
                <a:endParaRPr lang="en-US" sz="2400"/>
              </a:p>
              <a:p>
                <a:endParaRPr lang="en-US" sz="22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D7E2820-12F4-1F89-B5AC-F980EAC7D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680" y="1863454"/>
                <a:ext cx="11135360" cy="4333159"/>
              </a:xfrm>
              <a:blipFill>
                <a:blip r:embed="rId3"/>
                <a:stretch>
                  <a:fillRect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01466DA-3115-F171-D588-B0CD90BD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en-US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891069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0799"/>
            <a:ext cx="10058400" cy="1450757"/>
          </a:xfrm>
        </p:spPr>
        <p:txBody>
          <a:bodyPr/>
          <a:lstStyle/>
          <a:p>
            <a:r>
              <a:rPr lang="en-US"/>
              <a:t>Appendix G - Methodology (Dynamic Model of Space)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312ECB-114B-A60C-01A5-B3C0119B495B}"/>
                  </a:ext>
                </a:extLst>
              </p:cNvPr>
              <p:cNvSpPr txBox="1"/>
              <p:nvPr/>
            </p:nvSpPr>
            <p:spPr>
              <a:xfrm>
                <a:off x="239843" y="2072004"/>
                <a:ext cx="8258330" cy="551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𝜌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𝑉𝐶𝑝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𝑑𝑎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𝐾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𝑑𝑎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𝑜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𝑑𝑎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𝑑𝑎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312ECB-114B-A60C-01A5-B3C0119B4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43" y="2072004"/>
                <a:ext cx="8258330" cy="551369"/>
              </a:xfrm>
              <a:prstGeom prst="rect">
                <a:avLst/>
              </a:prstGeom>
              <a:blipFill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25287A-DD8E-8DD3-532B-CF659990DE4F}"/>
                  </a:ext>
                </a:extLst>
              </p:cNvPr>
              <p:cNvSpPr txBox="1"/>
              <p:nvPr/>
            </p:nvSpPr>
            <p:spPr>
              <a:xfrm>
                <a:off x="14990" y="2623373"/>
                <a:ext cx="8483183" cy="1044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∀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𝑜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25287A-DD8E-8DD3-532B-CF659990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" y="2623373"/>
                <a:ext cx="8483183" cy="1044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52714-CE79-CB1A-21D6-9EDBA988BF87}"/>
                  </a:ext>
                </a:extLst>
              </p:cNvPr>
              <p:cNvSpPr txBox="1"/>
              <p:nvPr/>
            </p:nvSpPr>
            <p:spPr>
              <a:xfrm>
                <a:off x="441179" y="4409870"/>
                <a:ext cx="6093500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𝑉𝑊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52714-CE79-CB1A-21D6-9EDBA988B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" y="4409870"/>
                <a:ext cx="6093500" cy="629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D80F9-E4E3-C156-33BD-E4C9AEAE2A11}"/>
                  </a:ext>
                </a:extLst>
              </p:cNvPr>
              <p:cNvSpPr txBox="1"/>
              <p:nvPr/>
            </p:nvSpPr>
            <p:spPr>
              <a:xfrm>
                <a:off x="239843" y="5145404"/>
                <a:ext cx="6093500" cy="942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∀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𝑜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BD80F9-E4E3-C156-33BD-E4C9AEAE2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43" y="5145404"/>
                <a:ext cx="6093500" cy="9421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CDF775A-7376-39D4-DA3A-84AD43F230DC}"/>
              </a:ext>
            </a:extLst>
          </p:cNvPr>
          <p:cNvSpPr txBox="1"/>
          <p:nvPr/>
        </p:nvSpPr>
        <p:spPr>
          <a:xfrm>
            <a:off x="823834" y="1712596"/>
            <a:ext cx="6835514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 Dry air energy equation</a:t>
            </a:r>
            <a:endParaRPr lang="en-US" sz="20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33AD4F-02D7-CB44-3858-772F45027D23}"/>
              </a:ext>
            </a:extLst>
          </p:cNvPr>
          <p:cNvSpPr txBox="1"/>
          <p:nvPr/>
        </p:nvSpPr>
        <p:spPr>
          <a:xfrm>
            <a:off x="823834" y="3913113"/>
            <a:ext cx="6835514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 Water vapor energy equation</a:t>
            </a:r>
            <a:endParaRPr lang="en-US" sz="20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EB45C-2199-4CB9-5388-061FF47DB85D}"/>
              </a:ext>
            </a:extLst>
          </p:cNvPr>
          <p:cNvSpPr txBox="1"/>
          <p:nvPr/>
        </p:nvSpPr>
        <p:spPr>
          <a:xfrm>
            <a:off x="8038444" y="2175296"/>
            <a:ext cx="39137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Equations depict the energy balance in residential spaces, encompassing thermal energy from dry air and water vapor in supply, return, and outdoor air streams.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Q represents sensible heat transferred into the system via building envelope conduction..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7091D-923D-C09A-83D8-3D4B36F12190}"/>
                  </a:ext>
                </a:extLst>
              </p:cNvPr>
              <p:cNvSpPr txBox="1"/>
              <p:nvPr/>
            </p:nvSpPr>
            <p:spPr>
              <a:xfrm>
                <a:off x="2372460" y="3574742"/>
                <a:ext cx="308392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%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𝑠𝑡𝑒𝑎𝑑𝑦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𝑠𝑡𝑎𝑡𝑒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=2.65%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7091D-923D-C09A-83D8-3D4B36F12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460" y="3574742"/>
                <a:ext cx="3083921" cy="298928"/>
              </a:xfrm>
              <a:prstGeom prst="rect">
                <a:avLst/>
              </a:prstGeom>
              <a:blipFill>
                <a:blip r:embed="rId7"/>
                <a:stretch>
                  <a:fillRect l="-593" r="-98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80A8DD-AD2D-26AA-C688-8FC0C40A0DC9}"/>
                  </a:ext>
                </a:extLst>
              </p:cNvPr>
              <p:cNvSpPr txBox="1"/>
              <p:nvPr/>
            </p:nvSpPr>
            <p:spPr>
              <a:xfrm>
                <a:off x="2301116" y="5858997"/>
                <a:ext cx="3032625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%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𝑠𝑡𝑒𝑎𝑑𝑦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𝑠𝑡𝑎𝑡𝑒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=4.04%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80A8DD-AD2D-26AA-C688-8FC0C40A0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16" y="5858997"/>
                <a:ext cx="3032625" cy="298928"/>
              </a:xfrm>
              <a:prstGeom prst="rect">
                <a:avLst/>
              </a:prstGeom>
              <a:blipFill>
                <a:blip r:embed="rId8"/>
                <a:stretch>
                  <a:fillRect l="-1406" r="-180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5C57CDB-6288-0518-9724-9729B52EBDE2}"/>
              </a:ext>
            </a:extLst>
          </p:cNvPr>
          <p:cNvSpPr txBox="1"/>
          <p:nvPr/>
        </p:nvSpPr>
        <p:spPr>
          <a:xfrm>
            <a:off x="667359" y="3515864"/>
            <a:ext cx="19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For Temperature,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5D5A18-4B0A-ED6E-7989-D3F83F887C84}"/>
              </a:ext>
            </a:extLst>
          </p:cNvPr>
          <p:cNvSpPr txBox="1"/>
          <p:nvPr/>
        </p:nvSpPr>
        <p:spPr>
          <a:xfrm>
            <a:off x="930026" y="5829206"/>
            <a:ext cx="1442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For Humidity,</a:t>
            </a:r>
          </a:p>
        </p:txBody>
      </p:sp>
    </p:spTree>
    <p:extLst>
      <p:ext uri="{BB962C8B-B14F-4D97-AF65-F5344CB8AC3E}">
        <p14:creationId xmlns:p14="http://schemas.microsoft.com/office/powerpoint/2010/main" val="3869753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H – Development of Process ANN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29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E748AC-9562-590B-D017-A8A86E7A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"/>
          <a:stretch/>
        </p:blipFill>
        <p:spPr>
          <a:xfrm>
            <a:off x="6700838" y="1912362"/>
            <a:ext cx="4382190" cy="36778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6DADE3-33A0-78FB-E265-37EFC2F3BB47}"/>
              </a:ext>
            </a:extLst>
          </p:cNvPr>
          <p:cNvSpPr txBox="1"/>
          <p:nvPr/>
        </p:nvSpPr>
        <p:spPr>
          <a:xfrm>
            <a:off x="828676" y="1912362"/>
            <a:ext cx="58721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A. Plant is trained with three set of data for three different scenarios.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Firstly, </a:t>
            </a:r>
            <a:r>
              <a:rPr lang="en-US"/>
              <a:t>data set for scenario 1</a:t>
            </a:r>
            <a:r>
              <a:rPr lang="en-US" baseline="30000"/>
              <a:t>st</a:t>
            </a:r>
            <a:r>
              <a:rPr lang="en-US"/>
              <a:t>  is trained using 10 neurons using “</a:t>
            </a:r>
            <a:r>
              <a:rPr lang="en-US" i="1" err="1"/>
              <a:t>trailm</a:t>
            </a:r>
            <a:r>
              <a:rPr lang="en-US" i="1"/>
              <a:t>”</a:t>
            </a:r>
            <a:r>
              <a:rPr lang="en-US"/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Secondly, </a:t>
            </a:r>
            <a:r>
              <a:rPr lang="en-US"/>
              <a:t>trained model with scenario 1</a:t>
            </a:r>
            <a:r>
              <a:rPr lang="en-US" baseline="30000"/>
              <a:t>st</a:t>
            </a:r>
            <a:r>
              <a:rPr lang="en-US"/>
              <a:t> data set again trained with data set for scenario 2</a:t>
            </a:r>
            <a:r>
              <a:rPr lang="en-US" baseline="30000"/>
              <a:t>nd</a:t>
            </a:r>
            <a:r>
              <a:rPr lang="en-US"/>
              <a:t> using 20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Finally, </a:t>
            </a:r>
            <a:r>
              <a:rPr lang="en-US"/>
              <a:t>the 2</a:t>
            </a:r>
            <a:r>
              <a:rPr lang="en-US" baseline="30000"/>
              <a:t>nd</a:t>
            </a:r>
            <a:r>
              <a:rPr lang="en-US"/>
              <a:t> trained model  is again trained with data set for scenario 3</a:t>
            </a:r>
            <a:r>
              <a:rPr lang="en-US" baseline="30000"/>
              <a:t>rd</a:t>
            </a:r>
            <a:r>
              <a:rPr lang="en-US"/>
              <a:t> using 30 neurons</a:t>
            </a:r>
          </a:p>
          <a:p>
            <a:endParaRPr lang="en-US"/>
          </a:p>
          <a:p>
            <a:r>
              <a:rPr lang="en-US"/>
              <a:t>B. Steps for Training and Model Development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Configure settings for Plant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Import Data (Generated from 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Train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07020-6BCC-FA95-5405-09EF468B9E3E}"/>
              </a:ext>
            </a:extLst>
          </p:cNvPr>
          <p:cNvSpPr txBox="1"/>
          <p:nvPr/>
        </p:nvSpPr>
        <p:spPr>
          <a:xfrm>
            <a:off x="7189874" y="5717208"/>
            <a:ext cx="378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Appendix Fig. 1: Plant Identification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75379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BFD2-163F-166A-7E35-91129C55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J – OVERALL DIAGRAM AND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998A5-104D-DFD4-DA2F-E377F671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CF272-41AF-958A-EBF9-CC41EDBCF70B}"/>
              </a:ext>
            </a:extLst>
          </p:cNvPr>
          <p:cNvSpPr txBox="1"/>
          <p:nvPr/>
        </p:nvSpPr>
        <p:spPr>
          <a:xfrm>
            <a:off x="664141" y="5797774"/>
            <a:ext cx="455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Appendix Fig 2. Neural Network Diagram Temperature (T)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5321F-52B5-6383-A52C-7E39BAB3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" r="3873"/>
          <a:stretch/>
        </p:blipFill>
        <p:spPr>
          <a:xfrm>
            <a:off x="4153819" y="1826967"/>
            <a:ext cx="1160891" cy="388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629C5E-EE1A-9F25-AF44-D4DC08964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18" y="3037289"/>
            <a:ext cx="3228224" cy="1706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76CBF-C1BE-CC6E-707C-5D066BC01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8294" y="1826967"/>
            <a:ext cx="1296351" cy="3970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67364D-DC2F-1A83-22CE-B12464A55328}"/>
              </a:ext>
            </a:extLst>
          </p:cNvPr>
          <p:cNvSpPr txBox="1"/>
          <p:nvPr/>
        </p:nvSpPr>
        <p:spPr>
          <a:xfrm>
            <a:off x="6863942" y="5794358"/>
            <a:ext cx="429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Appendix Fig.3 Neural Network Diagram Humidity (W)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65F5EB-121E-32C1-8732-206CB02A1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4924" y="3037289"/>
            <a:ext cx="3436941" cy="17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5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K – NN PC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32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106D31-D131-251D-5371-559C66ED3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5" y="2385391"/>
            <a:ext cx="5343564" cy="2967833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9950D7F-0167-B494-9BA9-B813EDBC90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31045" y="2423172"/>
            <a:ext cx="1330608" cy="919080"/>
          </a:xfrm>
          <a:prstGeom prst="bentConnector3">
            <a:avLst>
              <a:gd name="adj1" fmla="val 10019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46F7C21-EAF1-D515-CDA4-AEC879D97118}"/>
              </a:ext>
            </a:extLst>
          </p:cNvPr>
          <p:cNvSpPr/>
          <p:nvPr/>
        </p:nvSpPr>
        <p:spPr>
          <a:xfrm>
            <a:off x="6936809" y="3418566"/>
            <a:ext cx="1701579" cy="230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4949AD-EC6F-69C0-1494-59168F1C0176}"/>
              </a:ext>
            </a:extLst>
          </p:cNvPr>
          <p:cNvSpPr/>
          <p:nvPr/>
        </p:nvSpPr>
        <p:spPr>
          <a:xfrm>
            <a:off x="6888714" y="3746055"/>
            <a:ext cx="1701579" cy="230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B1AD360-1816-591F-9384-446EB935FEC3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H="1">
            <a:off x="6888714" y="1935399"/>
            <a:ext cx="908982" cy="1925950"/>
          </a:xfrm>
          <a:prstGeom prst="bentConnector4">
            <a:avLst>
              <a:gd name="adj1" fmla="val -25149"/>
              <a:gd name="adj2" fmla="val 10005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81AAFD5-67AD-CCB2-3C06-9F202560B0F8}"/>
              </a:ext>
            </a:extLst>
          </p:cNvPr>
          <p:cNvSpPr/>
          <p:nvPr/>
        </p:nvSpPr>
        <p:spPr>
          <a:xfrm>
            <a:off x="9049668" y="3418566"/>
            <a:ext cx="2106012" cy="230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1B33CB-1C1F-2D55-1152-B203DEC7C62B}"/>
              </a:ext>
            </a:extLst>
          </p:cNvPr>
          <p:cNvSpPr txBox="1"/>
          <p:nvPr/>
        </p:nvSpPr>
        <p:spPr>
          <a:xfrm>
            <a:off x="7739503" y="1753238"/>
            <a:ext cx="1953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Time of Predictions (s)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A3CF3E-32AB-E02E-CBB9-15B7270CE9A6}"/>
              </a:ext>
            </a:extLst>
          </p:cNvPr>
          <p:cNvSpPr txBox="1"/>
          <p:nvPr/>
        </p:nvSpPr>
        <p:spPr>
          <a:xfrm>
            <a:off x="7768599" y="2055825"/>
            <a:ext cx="42617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# of optimization iterations for CFM control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F328BDE-E0A8-307F-9463-6A37679AC2DB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1155680" y="3533860"/>
            <a:ext cx="341906" cy="192868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57F397-2257-AA3C-7B88-30B525F18AA7}"/>
              </a:ext>
            </a:extLst>
          </p:cNvPr>
          <p:cNvSpPr txBox="1"/>
          <p:nvPr/>
        </p:nvSpPr>
        <p:spPr>
          <a:xfrm>
            <a:off x="10789918" y="5421757"/>
            <a:ext cx="1240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Range: 0 to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42293C-F489-E35A-D24B-F27411E36F6C}"/>
              </a:ext>
            </a:extLst>
          </p:cNvPr>
          <p:cNvSpPr txBox="1"/>
          <p:nvPr/>
        </p:nvSpPr>
        <p:spPr>
          <a:xfrm>
            <a:off x="398887" y="1894242"/>
            <a:ext cx="459488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Maximum and Minimum Plant input (Ts) range is based on the EC max capacity for minimum and SHR line to maintain Ts.</a:t>
            </a:r>
          </a:p>
          <a:p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0000"/>
                </a:solidFill>
              </a:rPr>
              <a:t>Cost Horizon </a:t>
            </a:r>
            <a:r>
              <a:rPr lang="en-US" sz="1500"/>
              <a:t>– Time of predictions</a:t>
            </a:r>
          </a:p>
          <a:p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0000"/>
                </a:solidFill>
              </a:rPr>
              <a:t>Control Horizon </a:t>
            </a:r>
            <a:r>
              <a:rPr lang="en-US" sz="1500"/>
              <a:t>– Number of times you want to optimize your control (CFM) within cost horizon</a:t>
            </a:r>
          </a:p>
          <a:p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0000"/>
                </a:solidFill>
              </a:rPr>
              <a:t>Weight Factor </a:t>
            </a:r>
            <a:r>
              <a:rPr lang="en-US" sz="1500"/>
              <a:t>– 0 (Closer to setpoint) – 1 (Energy Savings)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700B44-0BE7-33E8-FBA2-33A79D3174CC}"/>
              </a:ext>
            </a:extLst>
          </p:cNvPr>
          <p:cNvSpPr txBox="1"/>
          <p:nvPr/>
        </p:nvSpPr>
        <p:spPr>
          <a:xfrm>
            <a:off x="6788727" y="5598129"/>
            <a:ext cx="4119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Appendix Fig. 4 NN PC Configuration Box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15B568-1DF5-153A-F30D-138F823CCEEA}"/>
              </a:ext>
            </a:extLst>
          </p:cNvPr>
          <p:cNvSpPr/>
          <p:nvPr/>
        </p:nvSpPr>
        <p:spPr>
          <a:xfrm>
            <a:off x="7795462" y="1774466"/>
            <a:ext cx="2104996" cy="2534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8AE15A-DB60-38C8-0195-62650D82867E}"/>
              </a:ext>
            </a:extLst>
          </p:cNvPr>
          <p:cNvSpPr/>
          <p:nvPr/>
        </p:nvSpPr>
        <p:spPr>
          <a:xfrm>
            <a:off x="7845791" y="2082805"/>
            <a:ext cx="3462289" cy="263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791D98-D040-2219-2FE4-33F396CB05A2}"/>
              </a:ext>
            </a:extLst>
          </p:cNvPr>
          <p:cNvSpPr/>
          <p:nvPr/>
        </p:nvSpPr>
        <p:spPr>
          <a:xfrm>
            <a:off x="10789918" y="5462546"/>
            <a:ext cx="1240404" cy="2711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28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42988"/>
            <a:ext cx="10058400" cy="694372"/>
          </a:xfrm>
        </p:spPr>
        <p:txBody>
          <a:bodyPr>
            <a:normAutofit/>
          </a:bodyPr>
          <a:lstStyle/>
          <a:p>
            <a:r>
              <a:rPr lang="en-US" sz="4000"/>
              <a:t>Appendix L – Evaporative capacity formula (EC)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2C5BE42-E66F-CEAB-8AF8-DB7BB2F26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3612091"/>
              </a:xfrm>
            </p:spPr>
            <p:txBody>
              <a:bodyPr/>
              <a:lstStyle/>
              <a:p>
                <a:r>
                  <a:rPr lang="en-US"/>
                  <a:t>Type in Ts as a function of CFM.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1.008∗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</m:oMath>
                </a14:m>
                <a:r>
                  <a:rPr lang="en-US"/>
                  <a:t> cooling capacity of evaporative cooler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1800"/>
                  <a:t> volume of house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2C5BE42-E66F-CEAB-8AF8-DB7BB2F26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3612091"/>
              </a:xfrm>
              <a:blipFill>
                <a:blip r:embed="rId2"/>
                <a:stretch>
                  <a:fillRect l="-606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482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00138"/>
            <a:ext cx="10058400" cy="637222"/>
          </a:xfrm>
        </p:spPr>
        <p:txBody>
          <a:bodyPr>
            <a:normAutofit/>
          </a:bodyPr>
          <a:lstStyle/>
          <a:p>
            <a:r>
              <a:rPr lang="en-US" sz="2800"/>
              <a:t>Appendix M – Desiccant wheel humidity removal function (DW)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34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2C5BE42-E66F-CEAB-8AF8-DB7BB2F26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461175" cy="4023360"/>
          </a:xfrm>
        </p:spPr>
        <p:txBody>
          <a:bodyPr/>
          <a:lstStyle/>
          <a:p>
            <a:r>
              <a:rPr lang="en-US"/>
              <a:t>The equation of the plot relates the humidity entering the system to the rpm of the desiccant wheel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ABBDDC-880E-4928-989A-DE8E8FFC426E}"/>
              </a:ext>
            </a:extLst>
          </p:cNvPr>
          <p:cNvGraphicFramePr>
            <a:graphicFrameLocks/>
          </p:cNvGraphicFramePr>
          <p:nvPr/>
        </p:nvGraphicFramePr>
        <p:xfrm>
          <a:off x="6716109" y="1845734"/>
          <a:ext cx="4808483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9B16FF-C79E-76BE-3194-85ADC7D63802}"/>
              </a:ext>
            </a:extLst>
          </p:cNvPr>
          <p:cNvSpPr txBox="1"/>
          <p:nvPr/>
        </p:nvSpPr>
        <p:spPr>
          <a:xfrm>
            <a:off x="7315200" y="5823579"/>
            <a:ext cx="4119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Appendix Fig.5 Process outlet Plot for Humidity</a:t>
            </a:r>
          </a:p>
        </p:txBody>
      </p:sp>
    </p:spTree>
    <p:extLst>
      <p:ext uri="{BB962C8B-B14F-4D97-AF65-F5344CB8AC3E}">
        <p14:creationId xmlns:p14="http://schemas.microsoft.com/office/powerpoint/2010/main" val="291920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6FAF-E9EC-18A0-9A64-D2246D35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58342"/>
            <a:ext cx="10058400" cy="872202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456F-B45F-888C-928B-76D97F83A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4763"/>
            <a:ext cx="6046207" cy="415115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200" b="1">
                <a:solidFill>
                  <a:srgbClr val="000000"/>
                </a:solidFill>
                <a:cs typeface="Calibri"/>
              </a:rPr>
              <a:t>Cooling Effect of an Evaporative Cooler (EC):</a:t>
            </a:r>
            <a:endParaRPr lang="en-US" sz="220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>
                <a:solidFill>
                  <a:srgbClr val="000000"/>
                </a:solidFill>
                <a:cs typeface="Calibri"/>
              </a:rPr>
              <a:t>An EC cools the air by adding humidity to the air at a constant wet bulb temperature</a:t>
            </a:r>
            <a:r>
              <a:rPr lang="en-US" sz="2200" baseline="30000">
                <a:solidFill>
                  <a:srgbClr val="000000"/>
                </a:solidFill>
                <a:cs typeface="Calibri"/>
              </a:rPr>
              <a:t>.1</a:t>
            </a:r>
            <a:endParaRPr lang="en-US" sz="2200">
              <a:solidFill>
                <a:srgbClr val="0000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>
                <a:solidFill>
                  <a:schemeClr val="tx1"/>
                </a:solidFill>
                <a:latin typeface="Calibri"/>
                <a:cs typeface="Arial"/>
              </a:rPr>
              <a:t>As air passes through the EC, evaporating water cools the air due to the latent heat of vaporization.</a:t>
            </a:r>
          </a:p>
          <a:p>
            <a:r>
              <a:rPr lang="en-US" sz="2200" b="1">
                <a:solidFill>
                  <a:srgbClr val="000000"/>
                </a:solidFill>
                <a:cs typeface="Calibri"/>
              </a:rPr>
              <a:t>Effect of Relative Humidity on EC Effectiveness:</a:t>
            </a:r>
            <a:endParaRPr lang="en-US" sz="220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>
                <a:solidFill>
                  <a:srgbClr val="000000"/>
                </a:solidFill>
                <a:cs typeface="Calibri"/>
              </a:rPr>
              <a:t>EC systems are less effective at higher humidity levels, reducing their cooling potential due to limited evaporation. (See Figure 3, compared to Figure 2.)</a:t>
            </a:r>
            <a:endParaRPr lang="en-US" sz="22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E43AE-3358-58B2-D283-EABA1E0B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A970B1-C73E-443E-705B-449E84013F46}"/>
              </a:ext>
            </a:extLst>
          </p:cNvPr>
          <p:cNvGrpSpPr/>
          <p:nvPr/>
        </p:nvGrpSpPr>
        <p:grpSpPr>
          <a:xfrm>
            <a:off x="7100591" y="1904762"/>
            <a:ext cx="4772525" cy="2222735"/>
            <a:chOff x="6767892" y="1804983"/>
            <a:chExt cx="4570573" cy="2222735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058ECD50-383D-1A42-9F7B-9F5419AF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906" y="1804983"/>
              <a:ext cx="3185072" cy="19080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12131C-93E6-91BE-C45D-6C2AC944912E}"/>
                </a:ext>
              </a:extLst>
            </p:cNvPr>
            <p:cNvSpPr txBox="1"/>
            <p:nvPr/>
          </p:nvSpPr>
          <p:spPr>
            <a:xfrm>
              <a:off x="6767892" y="3719941"/>
              <a:ext cx="45705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/>
                <a:t>Fig 2. Evaporative cooling (low humidity) psychometric process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A5BD2F-A87C-991D-47C8-23C98A978A13}"/>
              </a:ext>
            </a:extLst>
          </p:cNvPr>
          <p:cNvGrpSpPr/>
          <p:nvPr/>
        </p:nvGrpSpPr>
        <p:grpSpPr>
          <a:xfrm>
            <a:off x="7153127" y="4136766"/>
            <a:ext cx="4832733" cy="2226932"/>
            <a:chOff x="6817346" y="4093776"/>
            <a:chExt cx="4583132" cy="2226932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BD5604B-92C9-564A-A2ED-33D4BCBF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906" y="4093776"/>
              <a:ext cx="3185074" cy="1919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E4A563-60F0-B84F-3744-AECC4EC9756B}"/>
                </a:ext>
              </a:extLst>
            </p:cNvPr>
            <p:cNvSpPr txBox="1"/>
            <p:nvPr/>
          </p:nvSpPr>
          <p:spPr>
            <a:xfrm>
              <a:off x="6817346" y="6012931"/>
              <a:ext cx="458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/>
                <a:t>Fig 3. Evaporative cooling (high humidity) psychometric process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60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N – Sensor/ Transmitter Technical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63FF4-DB6C-20B3-DE08-D5F2FD820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6378" y="1823137"/>
            <a:ext cx="3546105" cy="37619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1B44C-18B3-A386-1D30-BB760588D87E}"/>
              </a:ext>
            </a:extLst>
          </p:cNvPr>
          <p:cNvSpPr txBox="1"/>
          <p:nvPr/>
        </p:nvSpPr>
        <p:spPr>
          <a:xfrm>
            <a:off x="1214669" y="1957058"/>
            <a:ext cx="2698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Measuring range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4C778-83C6-358B-3A14-39DDE896C622}"/>
              </a:ext>
            </a:extLst>
          </p:cNvPr>
          <p:cNvSpPr txBox="1"/>
          <p:nvPr/>
        </p:nvSpPr>
        <p:spPr>
          <a:xfrm>
            <a:off x="1214669" y="2397044"/>
            <a:ext cx="5657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Relative Humidity (RH)           0...100 %RH, non-condensing</a:t>
            </a: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0EBB8C-9414-42C6-51BD-9A4422BA4EA6}"/>
              </a:ext>
            </a:extLst>
          </p:cNvPr>
          <p:cNvSpPr txBox="1"/>
          <p:nvPr/>
        </p:nvSpPr>
        <p:spPr>
          <a:xfrm>
            <a:off x="1214669" y="2866445"/>
            <a:ext cx="5455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Temperature (T)                       -30...+60 °C (-22...+140 °F)</a:t>
            </a:r>
          </a:p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A2631E-68A8-53A6-E6B0-7E0E3B713F0F}"/>
              </a:ext>
            </a:extLst>
          </p:cNvPr>
          <p:cNvSpPr txBox="1"/>
          <p:nvPr/>
        </p:nvSpPr>
        <p:spPr>
          <a:xfrm>
            <a:off x="1214669" y="3498833"/>
            <a:ext cx="6098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Outputs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E0C07-8127-DF00-C9EB-5648CDAEE7F0}"/>
              </a:ext>
            </a:extLst>
          </p:cNvPr>
          <p:cNvSpPr txBox="1"/>
          <p:nvPr/>
        </p:nvSpPr>
        <p:spPr>
          <a:xfrm>
            <a:off x="1195038" y="3991055"/>
            <a:ext cx="5435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Temperature                            0 - 10 V</a:t>
            </a:r>
          </a:p>
          <a:p>
            <a:r>
              <a:rPr lang="en-US"/>
              <a:t> 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1070B-2CD9-9728-3FBA-086C8413264B}"/>
              </a:ext>
            </a:extLst>
          </p:cNvPr>
          <p:cNvSpPr txBox="1"/>
          <p:nvPr/>
        </p:nvSpPr>
        <p:spPr>
          <a:xfrm>
            <a:off x="1214669" y="4415956"/>
            <a:ext cx="4980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Relative Humidity (RH)           4 - 20 mA (2-wire)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59C69-80FA-9DD2-AD1E-9663E9007CC6}"/>
              </a:ext>
            </a:extLst>
          </p:cNvPr>
          <p:cNvSpPr txBox="1"/>
          <p:nvPr/>
        </p:nvSpPr>
        <p:spPr>
          <a:xfrm>
            <a:off x="1097280" y="5123401"/>
            <a:ext cx="636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NB: Ranges of temperature and humidity control from technical data is utilized in calculating the gain of Sensor. Shown in subsequent slide.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F2C73-777B-D621-3648-BFA2423D91D3}"/>
              </a:ext>
            </a:extLst>
          </p:cNvPr>
          <p:cNvSpPr txBox="1"/>
          <p:nvPr/>
        </p:nvSpPr>
        <p:spPr>
          <a:xfrm>
            <a:off x="7951500" y="5585066"/>
            <a:ext cx="411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Appendix Fig. 6 Sensor Type for Technical Data for Proposed System </a:t>
            </a:r>
          </a:p>
        </p:txBody>
      </p:sp>
    </p:spTree>
    <p:extLst>
      <p:ext uri="{BB962C8B-B14F-4D97-AF65-F5344CB8AC3E}">
        <p14:creationId xmlns:p14="http://schemas.microsoft.com/office/powerpoint/2010/main" val="2190995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D3EE-530E-6C28-0C2C-6A674658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PID Controller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8E71-1A02-3DD4-8C0B-11EE5F169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47472"/>
          </a:xfrm>
        </p:spPr>
        <p:txBody>
          <a:bodyPr/>
          <a:lstStyle/>
          <a:p>
            <a:r>
              <a:rPr lang="en-US"/>
              <a:t>To tune the PID controllers, gains, </a:t>
            </a:r>
            <a:r>
              <a:rPr lang="en-US" err="1"/>
              <a:t>ti</a:t>
            </a:r>
            <a:r>
              <a:rPr lang="en-US"/>
              <a:t>, and td constants were given from open-loop responses using Ziegler Nichols method.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8C6BE-04E8-73E3-31AF-FF9322BA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1CFD0-833D-B8CE-C968-4A9FB13A6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" t="1801" r="3822" b="3156"/>
          <a:stretch/>
        </p:blipFill>
        <p:spPr>
          <a:xfrm>
            <a:off x="804862" y="2793206"/>
            <a:ext cx="4661734" cy="2992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1B848A-0134-C6BE-9599-21A27F7E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77" y="2793206"/>
            <a:ext cx="5101272" cy="2992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48778-0186-DD6E-45FF-E05055E1AE57}"/>
              </a:ext>
            </a:extLst>
          </p:cNvPr>
          <p:cNvSpPr txBox="1"/>
          <p:nvPr/>
        </p:nvSpPr>
        <p:spPr>
          <a:xfrm>
            <a:off x="804862" y="5814725"/>
            <a:ext cx="4236921" cy="31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Appendix Fig. 6 Ziegler-Nichols Tuning parameter table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F55C9-745A-293C-E0E1-6875307A0A1A}"/>
              </a:ext>
            </a:extLst>
          </p:cNvPr>
          <p:cNvSpPr txBox="1"/>
          <p:nvPr/>
        </p:nvSpPr>
        <p:spPr>
          <a:xfrm>
            <a:off x="6215477" y="5825667"/>
            <a:ext cx="4997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/>
              <a:t>Appendix Fig. 7 PID Controller  tuning parameters input window  </a:t>
            </a:r>
          </a:p>
        </p:txBody>
      </p:sp>
    </p:spTree>
    <p:extLst>
      <p:ext uri="{BB962C8B-B14F-4D97-AF65-F5344CB8AC3E}">
        <p14:creationId xmlns:p14="http://schemas.microsoft.com/office/powerpoint/2010/main" val="672946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D3EE-530E-6C28-0C2C-6A674658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Closed-loop using PID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8C6BE-04E8-73E3-31AF-FF9322BA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D5A5E-D29C-EC2E-C161-6978A570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2" y="2157413"/>
            <a:ext cx="6061128" cy="3524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DD93E-EF66-D1B7-F530-7F9F3A4A1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930" y="2157413"/>
            <a:ext cx="5783268" cy="35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6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6FAF-E9EC-18A0-9A64-D2246D35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416" y="876857"/>
            <a:ext cx="10189779" cy="872202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456F-B45F-888C-928B-76D97F83A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76" y="1820417"/>
            <a:ext cx="5882498" cy="4325527"/>
          </a:xfrm>
        </p:spPr>
        <p:txBody>
          <a:bodyPr vert="horz" lIns="0" tIns="45720" rIns="0" bIns="45720" rtlCol="0" anchor="t">
            <a:normAutofit fontScale="92500"/>
          </a:bodyPr>
          <a:lstStyle/>
          <a:p>
            <a:r>
              <a:rPr lang="en-US" b="1">
                <a:solidFill>
                  <a:schemeClr val="tx1"/>
                </a:solidFill>
                <a:cs typeface="Calibri"/>
              </a:rPr>
              <a:t>Combining EC with a Desiccant Wheel (DW):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solidFill>
                  <a:schemeClr val="tx1"/>
                </a:solidFill>
                <a:cs typeface="Calibri"/>
              </a:rPr>
              <a:t>The integration of a rotating desiccant wheel to enhance EC performance has been explored in various studies </a:t>
            </a:r>
            <a:r>
              <a:rPr lang="en-US" baseline="30000">
                <a:solidFill>
                  <a:schemeClr val="tx1"/>
                </a:solidFill>
                <a:cs typeface="Calibri"/>
              </a:rPr>
              <a:t>6-9 </a:t>
            </a:r>
            <a:r>
              <a:rPr lang="en-US">
                <a:solidFill>
                  <a:schemeClr val="tx1"/>
                </a:solidFill>
                <a:cs typeface="Calibri"/>
              </a:rPr>
              <a:t>to achieve </a:t>
            </a:r>
            <a:r>
              <a:rPr lang="en-US" b="1">
                <a:solidFill>
                  <a:schemeClr val="tx1"/>
                </a:solidFill>
                <a:cs typeface="Calibri"/>
              </a:rPr>
              <a:t>significant</a:t>
            </a:r>
            <a:r>
              <a:rPr lang="en-US">
                <a:solidFill>
                  <a:schemeClr val="tx1"/>
                </a:solidFill>
                <a:cs typeface="Calibri"/>
              </a:rPr>
              <a:t> humidity reduction and control.</a:t>
            </a:r>
            <a:endParaRPr lang="en-US" baseline="30000">
              <a:solidFill>
                <a:schemeClr val="tx1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solidFill>
                  <a:schemeClr val="tx1"/>
                </a:solidFill>
                <a:cs typeface="Calibri"/>
              </a:rPr>
              <a:t> A desiccant wheel is a device that removes moisture from the air, by absorbing it onto the desiccant material.</a:t>
            </a:r>
            <a:endParaRPr lang="en-US" baseline="300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cs typeface="Calibri"/>
              </a:rPr>
              <a:t>Main types of desiccant wheel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cs typeface="Calibri"/>
              </a:rPr>
              <a:t>Active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cs typeface="Calibri"/>
              </a:rPr>
              <a:t>Passive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cs typeface="Calibri"/>
              </a:rPr>
              <a:t>The one of choice for this project is the </a:t>
            </a:r>
            <a:r>
              <a:rPr lang="en-US" b="1">
                <a:solidFill>
                  <a:schemeClr val="tx1"/>
                </a:solidFill>
                <a:cs typeface="Calibri"/>
              </a:rPr>
              <a:t>Active</a:t>
            </a:r>
            <a:r>
              <a:rPr lang="en-US">
                <a:solidFill>
                  <a:schemeClr val="tx1"/>
                </a:solidFill>
                <a:cs typeface="Calibri"/>
              </a:rPr>
              <a:t> desiccant wheel (in Fig. 4) </a:t>
            </a:r>
            <a:r>
              <a:rPr lang="en-US" baseline="30000">
                <a:solidFill>
                  <a:schemeClr val="tx1"/>
                </a:solidFill>
                <a:cs typeface="Calibri"/>
              </a:rPr>
              <a:t>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E43AE-3358-58B2-D283-EABA1E0B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8BC7B-5F04-887B-7A0C-1ADBB799614F}"/>
              </a:ext>
            </a:extLst>
          </p:cNvPr>
          <p:cNvSpPr txBox="1"/>
          <p:nvPr/>
        </p:nvSpPr>
        <p:spPr>
          <a:xfrm>
            <a:off x="8163200" y="5669343"/>
            <a:ext cx="28088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cs typeface="Calibri"/>
              </a:rPr>
              <a:t>Fig 4. Desiccant Wheel System</a:t>
            </a:r>
            <a:r>
              <a:rPr lang="en-US" sz="1400" i="1" baseline="30000">
                <a:cs typeface="Calibri"/>
              </a:rPr>
              <a:t>9</a:t>
            </a:r>
          </a:p>
        </p:txBody>
      </p:sp>
      <p:pic>
        <p:nvPicPr>
          <p:cNvPr id="12" name="Picture 11" descr="Diagram of a diagram of a machine&#10;&#10;Description automatically generated">
            <a:extLst>
              <a:ext uri="{FF2B5EF4-FFF2-40B4-BE49-F238E27FC236}">
                <a16:creationId xmlns:a16="http://schemas.microsoft.com/office/drawing/2014/main" id="{2625B400-EF74-48B3-FD6D-535BF1D2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53" y="2181138"/>
            <a:ext cx="4890782" cy="33639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787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6FAF-E9EC-18A0-9A64-D2246D35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456F-B45F-888C-928B-76D97F83A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227406"/>
          </a:xfrm>
        </p:spPr>
        <p:txBody>
          <a:bodyPr>
            <a:normAutofit/>
          </a:bodyPr>
          <a:lstStyle/>
          <a:p>
            <a:r>
              <a:rPr lang="en-US" sz="2200"/>
              <a:t>Evaporative coolers known to work effectively, </a:t>
            </a:r>
            <a:r>
              <a:rPr lang="en-US" sz="2200" b="1"/>
              <a:t>in reliably dry climates</a:t>
            </a:r>
            <a:r>
              <a:rPr lang="en-US" sz="2200" b="1" baseline="30000"/>
              <a:t> 2</a:t>
            </a:r>
            <a:r>
              <a:rPr lang="en-US" sz="2200" b="1"/>
              <a:t>. </a:t>
            </a:r>
          </a:p>
          <a:p>
            <a:r>
              <a:rPr lang="en-US" sz="2200" b="1"/>
              <a:t>But,</a:t>
            </a:r>
          </a:p>
          <a:p>
            <a:r>
              <a:rPr lang="en-US" sz="2200"/>
              <a:t>To improve its widespread usage for the diverse US climates, reducing carbon emissions and energy consumption.</a:t>
            </a:r>
          </a:p>
          <a:p>
            <a:r>
              <a:rPr lang="en-US" sz="2200" b="1"/>
              <a:t>What crucially can be done?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/>
              <a:t>Design a closed-loop control system for residential evaporative cooling AC, managing both temperature and humidity, is currently unavailable in the market.</a:t>
            </a:r>
          </a:p>
        </p:txBody>
      </p:sp>
      <p:pic>
        <p:nvPicPr>
          <p:cNvPr id="1028" name="Picture 4" descr="second hand evaporative cooler for sale Hot Sale - OFF 62%">
            <a:extLst>
              <a:ext uri="{FF2B5EF4-FFF2-40B4-BE49-F238E27FC236}">
                <a16:creationId xmlns:a16="http://schemas.microsoft.com/office/drawing/2014/main" id="{3D2B6927-EF20-764F-33D5-64B9040A9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" b="9368"/>
          <a:stretch/>
        </p:blipFill>
        <p:spPr bwMode="auto">
          <a:xfrm>
            <a:off x="7616819" y="1927860"/>
            <a:ext cx="4354201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E43AE-3358-58B2-D283-EABA1E0B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4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BCF050E7-50FF-E0B4-8532-B12F85895DE9}"/>
              </a:ext>
            </a:extLst>
          </p:cNvPr>
          <p:cNvSpPr txBox="1"/>
          <p:nvPr/>
        </p:nvSpPr>
        <p:spPr>
          <a:xfrm>
            <a:off x="7694000" y="5422818"/>
            <a:ext cx="4412915" cy="9079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i="1"/>
              <a:t>Fig 5.  Efficiency of EC systems across the US. </a:t>
            </a:r>
          </a:p>
          <a:p>
            <a:r>
              <a:rPr lang="en-US" sz="1400" i="1"/>
              <a:t>Source: </a:t>
            </a:r>
            <a:r>
              <a:rPr lang="en-US" sz="1400" i="1">
                <a:hlinkClick r:id="rId4"/>
              </a:rPr>
              <a:t>https://www.newair.com/blogs/learn/what-are-evaporative-coolers</a:t>
            </a:r>
            <a:r>
              <a:rPr lang="en-US" sz="1400" i="1"/>
              <a:t> </a:t>
            </a:r>
            <a:endParaRPr lang="en-US" sz="1400" b="1" i="1" baseline="30000"/>
          </a:p>
          <a:p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55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6FAF-E9EC-18A0-9A64-D2246D35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456F-B45F-888C-928B-76D97F83A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1837345"/>
            <a:ext cx="10058400" cy="2306030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/>
              <a:t>Develop a mathematical model governing the thermal system (house)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/>
              <a:t>Design a combined evaporative cooling/desiccant wheel (EC/DW) MIMO system to regulate temperature and humidity in residential applications.</a:t>
            </a:r>
            <a:endParaRPr lang="en-US" sz="2400">
              <a:cs typeface="Calibri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/>
              <a:t>Assess and review energy savings by comparing the combined EC and DW system with a standard vapor-compression AC system.</a:t>
            </a:r>
            <a:endParaRPr lang="en-US" sz="24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E43AE-3358-58B2-D283-EABA1E0B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666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– Open-Loop Simulink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7E8AF-C678-BF78-CEE2-45046BB5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t="10657" r="10538" b="13477"/>
          <a:stretch/>
        </p:blipFill>
        <p:spPr>
          <a:xfrm>
            <a:off x="6468407" y="3455046"/>
            <a:ext cx="4928462" cy="2577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A8359-649F-1B7C-76FA-36CA4B75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7" t="4655" r="8749" b="10726"/>
          <a:stretch/>
        </p:blipFill>
        <p:spPr>
          <a:xfrm>
            <a:off x="795131" y="3464819"/>
            <a:ext cx="4646212" cy="2568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D956FF-4018-6256-B5C6-EFD82E1892C0}"/>
              </a:ext>
            </a:extLst>
          </p:cNvPr>
          <p:cNvSpPr txBox="1"/>
          <p:nvPr/>
        </p:nvSpPr>
        <p:spPr>
          <a:xfrm>
            <a:off x="1415635" y="6057186"/>
            <a:ext cx="3741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Fig 6. T</a:t>
            </a:r>
            <a:r>
              <a:rPr lang="en-US" sz="1400" i="1" baseline="-25000"/>
              <a:t>H </a:t>
            </a:r>
            <a:r>
              <a:rPr lang="en-US" sz="1400" i="1"/>
              <a:t>for Open Loop Plant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A32E3-95BF-D2E9-9DC8-132E6E17041D}"/>
              </a:ext>
            </a:extLst>
          </p:cNvPr>
          <p:cNvSpPr txBox="1"/>
          <p:nvPr/>
        </p:nvSpPr>
        <p:spPr>
          <a:xfrm>
            <a:off x="693161" y="1755406"/>
            <a:ext cx="1023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Open loop plant models for </a:t>
            </a:r>
            <a:r>
              <a:rPr lang="en-US" b="1"/>
              <a:t>T</a:t>
            </a:r>
            <a:r>
              <a:rPr lang="en-US" b="1" baseline="-25000"/>
              <a:t>H</a:t>
            </a:r>
            <a:r>
              <a:rPr lang="en-US"/>
              <a:t> and </a:t>
            </a:r>
            <a:r>
              <a:rPr lang="en-US" b="1"/>
              <a:t>W</a:t>
            </a:r>
            <a:r>
              <a:rPr lang="en-US" b="1" baseline="-25000"/>
              <a:t>H</a:t>
            </a:r>
            <a:r>
              <a:rPr lang="en-US"/>
              <a:t> of the house space based on the differential equations (ODEs) from system’s dynamic energy models for Dry Air and Water Vapor.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E35C6-6EBD-1F2F-62FA-9E1E5F3F7D46}"/>
              </a:ext>
            </a:extLst>
          </p:cNvPr>
          <p:cNvSpPr txBox="1"/>
          <p:nvPr/>
        </p:nvSpPr>
        <p:spPr>
          <a:xfrm>
            <a:off x="7835295" y="6033090"/>
            <a:ext cx="3741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Fig 7. W</a:t>
            </a:r>
            <a:r>
              <a:rPr lang="en-US" sz="1400" i="1" baseline="-25000"/>
              <a:t>H </a:t>
            </a:r>
            <a:r>
              <a:rPr lang="en-US" sz="1400" i="1"/>
              <a:t>for Open Loop Plant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19505-6505-FFE5-42FD-DD4855FEC34B}"/>
                  </a:ext>
                </a:extLst>
              </p:cNvPr>
              <p:cNvSpPr txBox="1"/>
              <p:nvPr/>
            </p:nvSpPr>
            <p:spPr>
              <a:xfrm>
                <a:off x="154895" y="2739871"/>
                <a:ext cx="6470017" cy="537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∀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𝑜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19505-6505-FFE5-42FD-DD4855FEC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5" y="2739871"/>
                <a:ext cx="6470017" cy="537840"/>
              </a:xfrm>
              <a:prstGeom prst="rect">
                <a:avLst/>
              </a:prstGeom>
              <a:blipFill>
                <a:blip r:embed="rId4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EE8E05-77F1-8099-E0BC-D68079D87330}"/>
                  </a:ext>
                </a:extLst>
              </p:cNvPr>
              <p:cNvSpPr txBox="1"/>
              <p:nvPr/>
            </p:nvSpPr>
            <p:spPr>
              <a:xfrm>
                <a:off x="6126480" y="2731680"/>
                <a:ext cx="6094674" cy="537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∀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𝑜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𝑑𝑎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EE8E05-77F1-8099-E0BC-D68079D8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2731680"/>
                <a:ext cx="6094674" cy="537840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4E28891-316B-1C82-E1BC-833268ABAFCF}"/>
              </a:ext>
            </a:extLst>
          </p:cNvPr>
          <p:cNvSpPr txBox="1"/>
          <p:nvPr/>
        </p:nvSpPr>
        <p:spPr>
          <a:xfrm>
            <a:off x="1091976" y="2354509"/>
            <a:ext cx="3836505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 Dynamic Dry air energy equation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3DBF3-7C97-7921-E939-BAAE26631DE3}"/>
              </a:ext>
            </a:extLst>
          </p:cNvPr>
          <p:cNvSpPr txBox="1"/>
          <p:nvPr/>
        </p:nvSpPr>
        <p:spPr>
          <a:xfrm>
            <a:off x="6925664" y="2346115"/>
            <a:ext cx="4403129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 Dynamic Water  Vapor energy equation</a:t>
            </a:r>
          </a:p>
        </p:txBody>
      </p:sp>
    </p:spTree>
    <p:extLst>
      <p:ext uri="{BB962C8B-B14F-4D97-AF65-F5344CB8AC3E}">
        <p14:creationId xmlns:p14="http://schemas.microsoft.com/office/powerpoint/2010/main" val="106803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9"/>
    </mc:Choice>
    <mc:Fallback xmlns="">
      <p:transition spd="slow" advTm="54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ED9D-A4B3-8AFB-57FF-BEC33B36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– Closed-Loop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BFD-3103-D150-E890-1B8185F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6C0D9-ACF8-4704-9B6B-9A72626ACB9C}"/>
              </a:ext>
            </a:extLst>
          </p:cNvPr>
          <p:cNvSpPr txBox="1"/>
          <p:nvPr/>
        </p:nvSpPr>
        <p:spPr>
          <a:xfrm>
            <a:off x="3049361" y="3244334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F7852-81A0-3AE9-EA54-655D852535AB}"/>
              </a:ext>
            </a:extLst>
          </p:cNvPr>
          <p:cNvSpPr txBox="1"/>
          <p:nvPr/>
        </p:nvSpPr>
        <p:spPr>
          <a:xfrm>
            <a:off x="609677" y="1737360"/>
            <a:ext cx="462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Control System Block Diagram for Temperature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30577C-971F-1F02-35CF-C425D82FB9CF}"/>
              </a:ext>
            </a:extLst>
          </p:cNvPr>
          <p:cNvSpPr txBox="1"/>
          <p:nvPr/>
        </p:nvSpPr>
        <p:spPr>
          <a:xfrm>
            <a:off x="726248" y="4076083"/>
            <a:ext cx="438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Control System Block Diagram for Humidity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9D1C9-AE1B-D909-0F66-973CE8DB3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7935" y="1862067"/>
            <a:ext cx="5349580" cy="1984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EA041-3D56-00DF-8A62-269CDBBA7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7935" y="4164439"/>
            <a:ext cx="5410271" cy="18473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820737-1D13-5B12-8A66-B34A5D879A7F}"/>
              </a:ext>
            </a:extLst>
          </p:cNvPr>
          <p:cNvSpPr txBox="1"/>
          <p:nvPr/>
        </p:nvSpPr>
        <p:spPr>
          <a:xfrm>
            <a:off x="7723947" y="3861592"/>
            <a:ext cx="3741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Fig 8. ANN Closed-Loop Simulink Model for </a:t>
            </a:r>
            <a:r>
              <a:rPr lang="en-US" sz="1400"/>
              <a:t>T</a:t>
            </a:r>
            <a:r>
              <a:rPr lang="en-US" sz="1400" baseline="-25000"/>
              <a:t>H </a:t>
            </a:r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78DD69-C883-1155-7C50-A410652428DF}"/>
              </a:ext>
            </a:extLst>
          </p:cNvPr>
          <p:cNvSpPr txBox="1"/>
          <p:nvPr/>
        </p:nvSpPr>
        <p:spPr>
          <a:xfrm>
            <a:off x="7870528" y="6027300"/>
            <a:ext cx="3741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Fig 9.  ANN Closed-Loop Simulink Model for </a:t>
            </a:r>
            <a:r>
              <a:rPr lang="en-US" sz="1400"/>
              <a:t>T</a:t>
            </a:r>
            <a:r>
              <a:rPr lang="en-US" sz="1400" baseline="-25000"/>
              <a:t>H </a:t>
            </a:r>
            <a:endParaRPr lang="en-US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BF5C8-14DE-7063-F0BF-139BEFE896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5"/>
          <a:stretch/>
        </p:blipFill>
        <p:spPr>
          <a:xfrm>
            <a:off x="726248" y="2083865"/>
            <a:ext cx="4949505" cy="2080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CD03B-ABA4-40D6-4828-62BF0235E5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2"/>
          <a:stretch/>
        </p:blipFill>
        <p:spPr>
          <a:xfrm>
            <a:off x="726248" y="4439581"/>
            <a:ext cx="4949505" cy="184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67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8aaa9a-2b19-48e9-bfdd-1d4bfc6958d7" xsi:nil="true"/>
    <lcf76f155ced4ddcb4097134ff3c332f xmlns="458c0265-5505-46bc-b9ee-2c6b0294383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2757F8BC7469439B127B37187C94EE" ma:contentTypeVersion="14" ma:contentTypeDescription="Create a new document." ma:contentTypeScope="" ma:versionID="76e70822891795db0f4a4d99c063f686">
  <xsd:schema xmlns:xsd="http://www.w3.org/2001/XMLSchema" xmlns:xs="http://www.w3.org/2001/XMLSchema" xmlns:p="http://schemas.microsoft.com/office/2006/metadata/properties" xmlns:ns2="458c0265-5505-46bc-b9ee-2c6b0294383e" xmlns:ns3="9a8aaa9a-2b19-48e9-bfdd-1d4bfc6958d7" targetNamespace="http://schemas.microsoft.com/office/2006/metadata/properties" ma:root="true" ma:fieldsID="97af891a567087195fbaeac10067f9a6" ns2:_="" ns3:_="">
    <xsd:import namespace="458c0265-5505-46bc-b9ee-2c6b0294383e"/>
    <xsd:import namespace="9a8aaa9a-2b19-48e9-bfdd-1d4bfc6958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c0265-5505-46bc-b9ee-2c6b02943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cdaf2c8-107d-4aa2-89b7-fa99e31a2b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8aaa9a-2b19-48e9-bfdd-1d4bfc6958d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a6118e8b-56a8-430d-bbc8-b494f359578d}" ma:internalName="TaxCatchAll" ma:showField="CatchAllData" ma:web="9a8aaa9a-2b19-48e9-bfdd-1d4bfc6958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289DBB-DFB9-4E13-85D0-CB5832313AFD}">
  <ds:schemaRefs>
    <ds:schemaRef ds:uri="458c0265-5505-46bc-b9ee-2c6b0294383e"/>
    <ds:schemaRef ds:uri="9a8aaa9a-2b19-48e9-bfdd-1d4bfc6958d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F443E9-8B2B-4DDD-9868-54E9E78893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6D64F8-BB7C-43C7-9CC6-7283E1FE3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8c0265-5505-46bc-b9ee-2c6b0294383e"/>
    <ds:schemaRef ds:uri="9a8aaa9a-2b19-48e9-bfdd-1d4bfc6958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42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Retrospect</vt:lpstr>
      <vt:lpstr>Temperature and Humidity control in an Evaporative Cooling based AC system for Residential Applications</vt:lpstr>
      <vt:lpstr>Outline of report</vt:lpstr>
      <vt:lpstr>Introduction</vt:lpstr>
      <vt:lpstr>Background</vt:lpstr>
      <vt:lpstr>Background</vt:lpstr>
      <vt:lpstr>Motivation</vt:lpstr>
      <vt:lpstr>Objectives</vt:lpstr>
      <vt:lpstr>Methodology – Open-Loop Simulink Model</vt:lpstr>
      <vt:lpstr>Methodology – Closed-Loop Block Diagram</vt:lpstr>
      <vt:lpstr>Results and Discussion – Open-Loop Model TH Responses</vt:lpstr>
      <vt:lpstr>Results and Discussion – Open-Loop Model TH Responses (CONT’D)</vt:lpstr>
      <vt:lpstr>Results and Discussion – Open-Loop Model WH Responses</vt:lpstr>
      <vt:lpstr>Results and Discussion – Open-Loop Model WH Responses (CONT’D)</vt:lpstr>
      <vt:lpstr>Results and Discussion – Closed-Loop PID Model TH Responses</vt:lpstr>
      <vt:lpstr>Results and Discussion – Closed-Loop PID Model TH Responses (CONT’D)</vt:lpstr>
      <vt:lpstr>Results and Discussion – Closed-Loop PID Model WH Responses</vt:lpstr>
      <vt:lpstr>Results and Discussion – Closed-Loop PID Model WH Responses (CONT’D)</vt:lpstr>
      <vt:lpstr>Results and Discussion – ANN Plots for Temperature</vt:lpstr>
      <vt:lpstr>Results and Discussion – ANN Plots for Humidity</vt:lpstr>
      <vt:lpstr>Results and Discussion – Closed-Loop Model TH Responses</vt:lpstr>
      <vt:lpstr>Results and Discussion – Closed-Loop Model TH Responses (CONT’D)</vt:lpstr>
      <vt:lpstr>Results and Discussion – Closed-Loop Model WH Responses</vt:lpstr>
      <vt:lpstr>Results and Discussion – Closed-Loop Model WH Responses (CONT’D)</vt:lpstr>
      <vt:lpstr>Results and Discussion – Economic, Sustainability &amp; Innovation Comparison</vt:lpstr>
      <vt:lpstr>Conclusion and Future Recommendations</vt:lpstr>
      <vt:lpstr>References</vt:lpstr>
      <vt:lpstr>PowerPoint Presentation</vt:lpstr>
      <vt:lpstr>Appendix A – Files &amp; Video Presentation link</vt:lpstr>
      <vt:lpstr>Appendix B – Gantt Chart</vt:lpstr>
      <vt:lpstr>Appendix C – New Relevant Changes Made from Progress Report</vt:lpstr>
      <vt:lpstr>Appendix D – Video Check List</vt:lpstr>
      <vt:lpstr>Appendix E - Methodology (System Schematic)</vt:lpstr>
      <vt:lpstr>Appendix F - Methodology (Load Calculations of Space)</vt:lpstr>
      <vt:lpstr>Appendix G - Methodology (Dynamic Model of Space)</vt:lpstr>
      <vt:lpstr>Appendix H – Development of Process ANN Model</vt:lpstr>
      <vt:lpstr>APPENDIX J – OVERALL DIAGRAM AND PERFORMANCE</vt:lpstr>
      <vt:lpstr>Appendix K – NN PC Configuration</vt:lpstr>
      <vt:lpstr>Appendix L – Evaporative capacity formula (EC) </vt:lpstr>
      <vt:lpstr>Appendix M – Desiccant wheel humidity removal function (DW) </vt:lpstr>
      <vt:lpstr>Appendix N – Sensor/ Transmitter Technical Data</vt:lpstr>
      <vt:lpstr>PID Controller tuning</vt:lpstr>
      <vt:lpstr>Closed-loop using PID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Cerrato</dc:creator>
  <cp:revision>2</cp:revision>
  <dcterms:created xsi:type="dcterms:W3CDTF">2022-10-31T02:31:19Z</dcterms:created>
  <dcterms:modified xsi:type="dcterms:W3CDTF">2025-06-13T02:26:51Z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0x010100F82757F8BC7469439B127B37187C94EE</vt:lpwstr>
  </property>
  <property fmtid="{D5CDD505-2E9C-101B-9397-08002B2CF9AE}" pid="3" name="MediaServiceImageTags">
    <vt:lpwstr/>
  </property>
</Properties>
</file>